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13"/>
  </p:notesMasterIdLst>
  <p:sldIdLst>
    <p:sldId id="2147480161" r:id="rId3"/>
    <p:sldId id="2147483611" r:id="rId4"/>
    <p:sldId id="2147483538" r:id="rId5"/>
    <p:sldId id="2147483604" r:id="rId6"/>
    <p:sldId id="2147483612" r:id="rId7"/>
    <p:sldId id="2147483530" r:id="rId8"/>
    <p:sldId id="2147483556" r:id="rId9"/>
    <p:sldId id="2147483609" r:id="rId10"/>
    <p:sldId id="2147483546" r:id="rId11"/>
    <p:sldId id="214748358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4E1085B-62F3-F6DA-7698-4FD5781ECF6F}" name="MELIS, Noemi (DORSET HEALTHCARE UNIVERSITY NHS FOUNDATION TRUST)" initials="NM" userId="S::noemi.melis@nhs.net::0fbc4aaf-be65-42d7-9cd2-3436990f00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CF0ACA-293E-486A-BE71-C19B9BECF7C4}" v="19" dt="2026-05-12T14:32:22.1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175" autoAdjust="0"/>
    <p:restoredTop sz="94660"/>
  </p:normalViewPr>
  <p:slideViewPr>
    <p:cSldViewPr snapToGrid="0">
      <p:cViewPr varScale="1">
        <p:scale>
          <a:sx n="92" d="100"/>
          <a:sy n="92" d="100"/>
        </p:scale>
        <p:origin x="67"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19" Type="http://schemas.microsoft.com/office/2018/10/relationships/authors" Targe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A9140F-9A4E-48D0-A2B5-A3A28515339D}" type="doc">
      <dgm:prSet loTypeId="urn:microsoft.com/office/officeart/2005/8/layout/process1" loCatId="process" qsTypeId="urn:microsoft.com/office/officeart/2005/8/quickstyle/simple1" qsCatId="simple" csTypeId="urn:microsoft.com/office/officeart/2005/8/colors/accent3_2" csCatId="accent3" phldr="1"/>
      <dgm:spPr/>
    </dgm:pt>
    <dgm:pt modelId="{0A92A4C2-60B2-4FB1-BB57-340E5C870234}">
      <dgm:prSet phldrT="[Text]"/>
      <dgm:spPr>
        <a:solidFill>
          <a:schemeClr val="bg1"/>
        </a:solidFill>
        <a:ln>
          <a:solidFill>
            <a:srgbClr val="14A550"/>
          </a:solidFill>
        </a:ln>
      </dgm:spPr>
      <dgm:t>
        <a:bodyPr/>
        <a:lstStyle/>
        <a:p>
          <a:r>
            <a:rPr lang="en-GB" dirty="0">
              <a:solidFill>
                <a:sysClr val="windowText" lastClr="000000"/>
              </a:solidFill>
              <a:latin typeface="Arial" panose="020B0604020202020204" pitchFamily="34" charset="0"/>
              <a:cs typeface="Arial" panose="020B0604020202020204" pitchFamily="34" charset="0"/>
            </a:rPr>
            <a:t>Applicants</a:t>
          </a:r>
        </a:p>
      </dgm:t>
    </dgm:pt>
    <dgm:pt modelId="{1BA4664D-3D05-478E-9D0A-DF9F98455568}" type="parTrans" cxnId="{ECEB08EC-FBE3-4173-AB29-0F8D90241284}">
      <dgm:prSet/>
      <dgm:spPr/>
      <dgm:t>
        <a:bodyPr/>
        <a:lstStyle/>
        <a:p>
          <a:endParaRPr lang="en-GB"/>
        </a:p>
      </dgm:t>
    </dgm:pt>
    <dgm:pt modelId="{961D6C21-F31B-4FB8-A8BA-5E522E1A6572}" type="sibTrans" cxnId="{ECEB08EC-FBE3-4173-AB29-0F8D90241284}">
      <dgm:prSet/>
      <dgm:spPr/>
      <dgm:t>
        <a:bodyPr/>
        <a:lstStyle/>
        <a:p>
          <a:endParaRPr lang="en-GB" dirty="0"/>
        </a:p>
      </dgm:t>
    </dgm:pt>
    <dgm:pt modelId="{CA0A7D87-B71D-475A-ACDF-F06D6B1BA1AB}">
      <dgm:prSet phldrT="[Text]"/>
      <dgm:spPr>
        <a:solidFill>
          <a:schemeClr val="bg1"/>
        </a:solidFill>
        <a:ln>
          <a:solidFill>
            <a:srgbClr val="14A550"/>
          </a:solidFill>
        </a:ln>
      </dgm:spPr>
      <dgm:t>
        <a:bodyPr/>
        <a:lstStyle/>
        <a:p>
          <a:r>
            <a:rPr lang="en-GB" dirty="0">
              <a:solidFill>
                <a:sysClr val="windowText" lastClr="000000"/>
              </a:solidFill>
              <a:latin typeface="Arial" panose="020B0604020202020204" pitchFamily="34" charset="0"/>
              <a:cs typeface="Arial" panose="020B0604020202020204" pitchFamily="34" charset="0"/>
            </a:rPr>
            <a:t>Request submitted to the Dorset INTs inbox</a:t>
          </a:r>
        </a:p>
      </dgm:t>
    </dgm:pt>
    <dgm:pt modelId="{9DA7BFC1-D70E-4E0D-A3F8-4B1B10022B9D}" type="parTrans" cxnId="{FA0BA60D-3133-4618-8914-510425C06DBC}">
      <dgm:prSet/>
      <dgm:spPr/>
      <dgm:t>
        <a:bodyPr/>
        <a:lstStyle/>
        <a:p>
          <a:endParaRPr lang="en-GB"/>
        </a:p>
      </dgm:t>
    </dgm:pt>
    <dgm:pt modelId="{36E7DD60-4D91-493C-9D57-9F17490156BA}" type="sibTrans" cxnId="{FA0BA60D-3133-4618-8914-510425C06DBC}">
      <dgm:prSet/>
      <dgm:spPr/>
      <dgm:t>
        <a:bodyPr/>
        <a:lstStyle/>
        <a:p>
          <a:endParaRPr lang="en-GB"/>
        </a:p>
      </dgm:t>
    </dgm:pt>
    <dgm:pt modelId="{C99378AB-4ADF-4682-94D8-CAC984A48917}" type="pres">
      <dgm:prSet presAssocID="{9BA9140F-9A4E-48D0-A2B5-A3A28515339D}" presName="Name0" presStyleCnt="0">
        <dgm:presLayoutVars>
          <dgm:dir/>
          <dgm:resizeHandles val="exact"/>
        </dgm:presLayoutVars>
      </dgm:prSet>
      <dgm:spPr/>
    </dgm:pt>
    <dgm:pt modelId="{AB1DD4AD-B91D-417E-95D2-DEFB3356338D}" type="pres">
      <dgm:prSet presAssocID="{0A92A4C2-60B2-4FB1-BB57-340E5C870234}" presName="node" presStyleLbl="node1" presStyleIdx="0" presStyleCnt="2">
        <dgm:presLayoutVars>
          <dgm:bulletEnabled val="1"/>
        </dgm:presLayoutVars>
      </dgm:prSet>
      <dgm:spPr/>
    </dgm:pt>
    <dgm:pt modelId="{177198B2-863B-4201-BF08-61B70D613013}" type="pres">
      <dgm:prSet presAssocID="{961D6C21-F31B-4FB8-A8BA-5E522E1A6572}" presName="sibTrans" presStyleLbl="sibTrans2D1" presStyleIdx="0" presStyleCnt="1"/>
      <dgm:spPr/>
    </dgm:pt>
    <dgm:pt modelId="{4BC9FB63-EF80-4E8E-A9A2-59F6EB43BF35}" type="pres">
      <dgm:prSet presAssocID="{961D6C21-F31B-4FB8-A8BA-5E522E1A6572}" presName="connectorText" presStyleLbl="sibTrans2D1" presStyleIdx="0" presStyleCnt="1"/>
      <dgm:spPr/>
    </dgm:pt>
    <dgm:pt modelId="{0B961609-4681-42CE-98D7-F21B24BAE34D}" type="pres">
      <dgm:prSet presAssocID="{CA0A7D87-B71D-475A-ACDF-F06D6B1BA1AB}" presName="node" presStyleLbl="node1" presStyleIdx="1" presStyleCnt="2">
        <dgm:presLayoutVars>
          <dgm:bulletEnabled val="1"/>
        </dgm:presLayoutVars>
      </dgm:prSet>
      <dgm:spPr/>
    </dgm:pt>
  </dgm:ptLst>
  <dgm:cxnLst>
    <dgm:cxn modelId="{FA0BA60D-3133-4618-8914-510425C06DBC}" srcId="{9BA9140F-9A4E-48D0-A2B5-A3A28515339D}" destId="{CA0A7D87-B71D-475A-ACDF-F06D6B1BA1AB}" srcOrd="1" destOrd="0" parTransId="{9DA7BFC1-D70E-4E0D-A3F8-4B1B10022B9D}" sibTransId="{36E7DD60-4D91-493C-9D57-9F17490156BA}"/>
    <dgm:cxn modelId="{88829F36-CB25-45FF-BFD3-2390ED71B47F}" type="presOf" srcId="{961D6C21-F31B-4FB8-A8BA-5E522E1A6572}" destId="{177198B2-863B-4201-BF08-61B70D613013}" srcOrd="0" destOrd="0" presId="urn:microsoft.com/office/officeart/2005/8/layout/process1"/>
    <dgm:cxn modelId="{6480D83F-76A4-4A50-8DBB-5CEF24C59200}" type="presOf" srcId="{9BA9140F-9A4E-48D0-A2B5-A3A28515339D}" destId="{C99378AB-4ADF-4682-94D8-CAC984A48917}" srcOrd="0" destOrd="0" presId="urn:microsoft.com/office/officeart/2005/8/layout/process1"/>
    <dgm:cxn modelId="{5E841E69-6296-44B6-8E93-3B83D6A93336}" type="presOf" srcId="{CA0A7D87-B71D-475A-ACDF-F06D6B1BA1AB}" destId="{0B961609-4681-42CE-98D7-F21B24BAE34D}" srcOrd="0" destOrd="0" presId="urn:microsoft.com/office/officeart/2005/8/layout/process1"/>
    <dgm:cxn modelId="{77825A95-1C63-4648-83B3-20C372040174}" type="presOf" srcId="{0A92A4C2-60B2-4FB1-BB57-340E5C870234}" destId="{AB1DD4AD-B91D-417E-95D2-DEFB3356338D}" srcOrd="0" destOrd="0" presId="urn:microsoft.com/office/officeart/2005/8/layout/process1"/>
    <dgm:cxn modelId="{B3F365B2-5E42-4B36-BF99-6F021A690E28}" type="presOf" srcId="{961D6C21-F31B-4FB8-A8BA-5E522E1A6572}" destId="{4BC9FB63-EF80-4E8E-A9A2-59F6EB43BF35}" srcOrd="1" destOrd="0" presId="urn:microsoft.com/office/officeart/2005/8/layout/process1"/>
    <dgm:cxn modelId="{ECEB08EC-FBE3-4173-AB29-0F8D90241284}" srcId="{9BA9140F-9A4E-48D0-A2B5-A3A28515339D}" destId="{0A92A4C2-60B2-4FB1-BB57-340E5C870234}" srcOrd="0" destOrd="0" parTransId="{1BA4664D-3D05-478E-9D0A-DF9F98455568}" sibTransId="{961D6C21-F31B-4FB8-A8BA-5E522E1A6572}"/>
    <dgm:cxn modelId="{79BA4560-30AF-425C-8A07-FE9D00FE9B9C}" type="presParOf" srcId="{C99378AB-4ADF-4682-94D8-CAC984A48917}" destId="{AB1DD4AD-B91D-417E-95D2-DEFB3356338D}" srcOrd="0" destOrd="0" presId="urn:microsoft.com/office/officeart/2005/8/layout/process1"/>
    <dgm:cxn modelId="{E077D349-D423-484B-831C-0DADAD29DF3E}" type="presParOf" srcId="{C99378AB-4ADF-4682-94D8-CAC984A48917}" destId="{177198B2-863B-4201-BF08-61B70D613013}" srcOrd="1" destOrd="0" presId="urn:microsoft.com/office/officeart/2005/8/layout/process1"/>
    <dgm:cxn modelId="{C96ACA92-439D-4B63-B792-074A2F1D1FB4}" type="presParOf" srcId="{177198B2-863B-4201-BF08-61B70D613013}" destId="{4BC9FB63-EF80-4E8E-A9A2-59F6EB43BF35}" srcOrd="0" destOrd="0" presId="urn:microsoft.com/office/officeart/2005/8/layout/process1"/>
    <dgm:cxn modelId="{D2FFA4E2-4435-4A61-91AF-5258035B1C8C}" type="presParOf" srcId="{C99378AB-4ADF-4682-94D8-CAC984A48917}" destId="{0B961609-4681-42CE-98D7-F21B24BAE34D}"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1DD4AD-B91D-417E-95D2-DEFB3356338D}">
      <dsp:nvSpPr>
        <dsp:cNvPr id="0" name=""/>
        <dsp:cNvSpPr/>
      </dsp:nvSpPr>
      <dsp:spPr>
        <a:xfrm>
          <a:off x="1006" y="0"/>
          <a:ext cx="2145733" cy="442548"/>
        </a:xfrm>
        <a:prstGeom prst="roundRect">
          <a:avLst>
            <a:gd name="adj" fmla="val 10000"/>
          </a:avLst>
        </a:prstGeom>
        <a:solidFill>
          <a:schemeClr val="bg1"/>
        </a:solidFill>
        <a:ln w="19050" cap="flat" cmpd="sng" algn="ctr">
          <a:solidFill>
            <a:srgbClr val="14A55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dirty="0">
              <a:solidFill>
                <a:sysClr val="windowText" lastClr="000000"/>
              </a:solidFill>
              <a:latin typeface="Arial" panose="020B0604020202020204" pitchFamily="34" charset="0"/>
              <a:cs typeface="Arial" panose="020B0604020202020204" pitchFamily="34" charset="0"/>
            </a:rPr>
            <a:t>Applicants</a:t>
          </a:r>
        </a:p>
      </dsp:txBody>
      <dsp:txXfrm>
        <a:off x="13968" y="12962"/>
        <a:ext cx="2119809" cy="416624"/>
      </dsp:txXfrm>
    </dsp:sp>
    <dsp:sp modelId="{177198B2-863B-4201-BF08-61B70D613013}">
      <dsp:nvSpPr>
        <dsp:cNvPr id="0" name=""/>
        <dsp:cNvSpPr/>
      </dsp:nvSpPr>
      <dsp:spPr>
        <a:xfrm>
          <a:off x="2361312" y="0"/>
          <a:ext cx="454895" cy="442548"/>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GB" sz="1000" kern="1200" dirty="0"/>
        </a:p>
      </dsp:txBody>
      <dsp:txXfrm>
        <a:off x="2361312" y="88510"/>
        <a:ext cx="322131" cy="265528"/>
      </dsp:txXfrm>
    </dsp:sp>
    <dsp:sp modelId="{0B961609-4681-42CE-98D7-F21B24BAE34D}">
      <dsp:nvSpPr>
        <dsp:cNvPr id="0" name=""/>
        <dsp:cNvSpPr/>
      </dsp:nvSpPr>
      <dsp:spPr>
        <a:xfrm>
          <a:off x="3005032" y="0"/>
          <a:ext cx="2145733" cy="442548"/>
        </a:xfrm>
        <a:prstGeom prst="roundRect">
          <a:avLst>
            <a:gd name="adj" fmla="val 10000"/>
          </a:avLst>
        </a:prstGeom>
        <a:solidFill>
          <a:schemeClr val="bg1"/>
        </a:solidFill>
        <a:ln w="19050" cap="flat" cmpd="sng" algn="ctr">
          <a:solidFill>
            <a:srgbClr val="14A55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dirty="0">
              <a:solidFill>
                <a:sysClr val="windowText" lastClr="000000"/>
              </a:solidFill>
              <a:latin typeface="Arial" panose="020B0604020202020204" pitchFamily="34" charset="0"/>
              <a:cs typeface="Arial" panose="020B0604020202020204" pitchFamily="34" charset="0"/>
            </a:rPr>
            <a:t>Request submitted to the Dorset INTs inbox</a:t>
          </a:r>
        </a:p>
      </dsp:txBody>
      <dsp:txXfrm>
        <a:off x="3017994" y="12962"/>
        <a:ext cx="2119809" cy="416624"/>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02AA35-E493-4987-AC17-DA9FA339E232}" type="datetimeFigureOut">
              <a:rPr lang="en-GB" smtClean="0"/>
              <a:t>22/05/2026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3D80E1-1ED8-49EC-979D-EA01A00CBAB2}" type="slidenum">
              <a:rPr lang="en-GB" smtClean="0"/>
              <a:t>‹#›</a:t>
            </a:fld>
            <a:endParaRPr lang="en-GB" dirty="0"/>
          </a:p>
        </p:txBody>
      </p:sp>
    </p:spTree>
    <p:extLst>
      <p:ext uri="{BB962C8B-B14F-4D97-AF65-F5344CB8AC3E}">
        <p14:creationId xmlns:p14="http://schemas.microsoft.com/office/powerpoint/2010/main" val="3405652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4ABD9-260D-1E24-943D-617AEB29AB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4FB39F-A9A5-C70E-7F4B-E05E1C5492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A01568-F674-58E2-E059-7CFDC50C8F2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37783A7-E524-0B1C-1696-1C136564AD9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CD74751-800B-2C4E-A17B-76E5C918312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341493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9412C-79D9-39C8-6A48-CD369FB5BD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B717A-3531-52F5-C0CD-9E268401B8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2517B5-9803-D42E-7194-9E72C79A46F9}"/>
              </a:ext>
            </a:extLst>
          </p:cNvPr>
          <p:cNvSpPr>
            <a:spLocks noGrp="1"/>
          </p:cNvSpPr>
          <p:nvPr>
            <p:ph type="body" idx="1"/>
          </p:nvPr>
        </p:nvSpPr>
        <p:spPr/>
        <p:txBody>
          <a:bodyPr/>
          <a:lstStyle/>
          <a:p>
            <a:r>
              <a:rPr lang="en-GB" dirty="0"/>
              <a:t>Mobilising private money for public good</a:t>
            </a:r>
          </a:p>
        </p:txBody>
      </p:sp>
      <p:sp>
        <p:nvSpPr>
          <p:cNvPr id="4" name="Slide Number Placeholder 3">
            <a:extLst>
              <a:ext uri="{FF2B5EF4-FFF2-40B4-BE49-F238E27FC236}">
                <a16:creationId xmlns:a16="http://schemas.microsoft.com/office/drawing/2014/main" id="{176FEAB2-5469-C25B-E046-4DF169199B6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CD74751-800B-2C4E-A17B-76E5C918312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10603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8">
          <a:extLst>
            <a:ext uri="{FF2B5EF4-FFF2-40B4-BE49-F238E27FC236}">
              <a16:creationId xmlns:a16="http://schemas.microsoft.com/office/drawing/2014/main" id="{7518CA73-5D91-2F36-AB7C-CB654F89A222}"/>
            </a:ext>
          </a:extLst>
        </p:cNvPr>
        <p:cNvGrpSpPr/>
        <p:nvPr/>
      </p:nvGrpSpPr>
      <p:grpSpPr>
        <a:xfrm>
          <a:off x="0" y="0"/>
          <a:ext cx="0" cy="0"/>
          <a:chOff x="0" y="0"/>
          <a:chExt cx="0" cy="0"/>
        </a:xfrm>
      </p:grpSpPr>
      <p:sp>
        <p:nvSpPr>
          <p:cNvPr id="969" name="Google Shape;969;g53acc99f1c_0_124:notes">
            <a:extLst>
              <a:ext uri="{FF2B5EF4-FFF2-40B4-BE49-F238E27FC236}">
                <a16:creationId xmlns:a16="http://schemas.microsoft.com/office/drawing/2014/main" id="{F77680CF-C872-6210-A8F5-9D58D7F9F51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0" name="Google Shape;970;g53acc99f1c_0_124:notes">
            <a:extLst>
              <a:ext uri="{FF2B5EF4-FFF2-40B4-BE49-F238E27FC236}">
                <a16:creationId xmlns:a16="http://schemas.microsoft.com/office/drawing/2014/main" id="{E7D1EE8F-8DA3-2DEB-18B9-0E7B27F9618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25708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7633F-B86B-1498-CB4D-6B1E9C4E13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A879C7-B7A8-0F41-20E2-CB682368BC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E04F7C-DF0B-572C-0161-6E9DCAD3889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D543DA8-550E-876C-B638-1C6F2A0FBAC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CD74751-800B-2C4E-A17B-76E5C918312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77259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2.xml"/><Relationship Id="rId4" Type="http://schemas.openxmlformats.org/officeDocument/2006/relationships/image" Target="../media/image9.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5BDFC-CAB4-4B5D-4808-240985A68B2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47F5AB38-CDB5-FB08-341C-CFC80C3E45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B0227607-0501-BD06-8D4D-5A8DDEADAFE1}"/>
              </a:ext>
            </a:extLst>
          </p:cNvPr>
          <p:cNvSpPr>
            <a:spLocks noGrp="1"/>
          </p:cNvSpPr>
          <p:nvPr>
            <p:ph type="dt" sz="half" idx="10"/>
          </p:nvPr>
        </p:nvSpPr>
        <p:spPr/>
        <p:txBody>
          <a:bodyPr/>
          <a:lstStyle/>
          <a:p>
            <a:fld id="{43D9E8C8-5514-442D-BB7F-5AFA1DA02019}" type="datetimeFigureOut">
              <a:rPr lang="en-GB" smtClean="0"/>
              <a:t>22/05/2026</a:t>
            </a:fld>
            <a:endParaRPr lang="en-GB" dirty="0"/>
          </a:p>
        </p:txBody>
      </p:sp>
      <p:sp>
        <p:nvSpPr>
          <p:cNvPr id="5" name="Footer Placeholder 4">
            <a:extLst>
              <a:ext uri="{FF2B5EF4-FFF2-40B4-BE49-F238E27FC236}">
                <a16:creationId xmlns:a16="http://schemas.microsoft.com/office/drawing/2014/main" id="{8C7A5F20-EE67-DFA6-1C47-84D3902B902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45E7043-2F8B-3FEA-A1A4-ADEB35A630DD}"/>
              </a:ext>
            </a:extLst>
          </p:cNvPr>
          <p:cNvSpPr>
            <a:spLocks noGrp="1"/>
          </p:cNvSpPr>
          <p:nvPr>
            <p:ph type="sldNum" sz="quarter" idx="12"/>
          </p:nvPr>
        </p:nvSpPr>
        <p:spPr/>
        <p:txBody>
          <a:bodyPr/>
          <a:lstStyle/>
          <a:p>
            <a:fld id="{CA45947D-3ACD-48CC-AD0F-3A781AFFB0F4}" type="slidenum">
              <a:rPr lang="en-GB" smtClean="0"/>
              <a:t>‹#›</a:t>
            </a:fld>
            <a:endParaRPr lang="en-GB" dirty="0"/>
          </a:p>
        </p:txBody>
      </p:sp>
    </p:spTree>
    <p:extLst>
      <p:ext uri="{BB962C8B-B14F-4D97-AF65-F5344CB8AC3E}">
        <p14:creationId xmlns:p14="http://schemas.microsoft.com/office/powerpoint/2010/main" val="2215636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5661F-1FE6-B25E-C577-7DF8372F88CB}"/>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88676DE0-0F10-4B80-4FE3-8373C855D22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B59FC7D-679C-0365-7B07-15DA692FCCCE}"/>
              </a:ext>
            </a:extLst>
          </p:cNvPr>
          <p:cNvSpPr>
            <a:spLocks noGrp="1"/>
          </p:cNvSpPr>
          <p:nvPr>
            <p:ph type="dt" sz="half" idx="10"/>
          </p:nvPr>
        </p:nvSpPr>
        <p:spPr/>
        <p:txBody>
          <a:bodyPr/>
          <a:lstStyle/>
          <a:p>
            <a:fld id="{43D9E8C8-5514-442D-BB7F-5AFA1DA02019}" type="datetimeFigureOut">
              <a:rPr lang="en-GB" smtClean="0"/>
              <a:t>22/05/2026</a:t>
            </a:fld>
            <a:endParaRPr lang="en-GB" dirty="0"/>
          </a:p>
        </p:txBody>
      </p:sp>
      <p:sp>
        <p:nvSpPr>
          <p:cNvPr id="5" name="Footer Placeholder 4">
            <a:extLst>
              <a:ext uri="{FF2B5EF4-FFF2-40B4-BE49-F238E27FC236}">
                <a16:creationId xmlns:a16="http://schemas.microsoft.com/office/drawing/2014/main" id="{A75624F8-1BC6-5C5F-7C13-39133C4BA7C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4AC788C-0254-6815-E554-ECC888B4C440}"/>
              </a:ext>
            </a:extLst>
          </p:cNvPr>
          <p:cNvSpPr>
            <a:spLocks noGrp="1"/>
          </p:cNvSpPr>
          <p:nvPr>
            <p:ph type="sldNum" sz="quarter" idx="12"/>
          </p:nvPr>
        </p:nvSpPr>
        <p:spPr/>
        <p:txBody>
          <a:bodyPr/>
          <a:lstStyle/>
          <a:p>
            <a:fld id="{CA45947D-3ACD-48CC-AD0F-3A781AFFB0F4}" type="slidenum">
              <a:rPr lang="en-GB" smtClean="0"/>
              <a:t>‹#›</a:t>
            </a:fld>
            <a:endParaRPr lang="en-GB" dirty="0"/>
          </a:p>
        </p:txBody>
      </p:sp>
    </p:spTree>
    <p:extLst>
      <p:ext uri="{BB962C8B-B14F-4D97-AF65-F5344CB8AC3E}">
        <p14:creationId xmlns:p14="http://schemas.microsoft.com/office/powerpoint/2010/main" val="3546490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E998DA-DE97-18CA-37DD-106BEB64675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39AECEC-060D-FFEE-550C-DDF2FB35580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F8C7764-AC21-41C9-5FF5-F4B30C902851}"/>
              </a:ext>
            </a:extLst>
          </p:cNvPr>
          <p:cNvSpPr>
            <a:spLocks noGrp="1"/>
          </p:cNvSpPr>
          <p:nvPr>
            <p:ph type="dt" sz="half" idx="10"/>
          </p:nvPr>
        </p:nvSpPr>
        <p:spPr/>
        <p:txBody>
          <a:bodyPr/>
          <a:lstStyle/>
          <a:p>
            <a:fld id="{43D9E8C8-5514-442D-BB7F-5AFA1DA02019}" type="datetimeFigureOut">
              <a:rPr lang="en-GB" smtClean="0"/>
              <a:t>22/05/2026</a:t>
            </a:fld>
            <a:endParaRPr lang="en-GB" dirty="0"/>
          </a:p>
        </p:txBody>
      </p:sp>
      <p:sp>
        <p:nvSpPr>
          <p:cNvPr id="5" name="Footer Placeholder 4">
            <a:extLst>
              <a:ext uri="{FF2B5EF4-FFF2-40B4-BE49-F238E27FC236}">
                <a16:creationId xmlns:a16="http://schemas.microsoft.com/office/drawing/2014/main" id="{2CE1523F-F955-688B-7CE1-41181B2BBC8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31A947F-5C97-8832-6E56-5FEA499C68FF}"/>
              </a:ext>
            </a:extLst>
          </p:cNvPr>
          <p:cNvSpPr>
            <a:spLocks noGrp="1"/>
          </p:cNvSpPr>
          <p:nvPr>
            <p:ph type="sldNum" sz="quarter" idx="12"/>
          </p:nvPr>
        </p:nvSpPr>
        <p:spPr/>
        <p:txBody>
          <a:bodyPr/>
          <a:lstStyle/>
          <a:p>
            <a:fld id="{CA45947D-3ACD-48CC-AD0F-3A781AFFB0F4}" type="slidenum">
              <a:rPr lang="en-GB" smtClean="0"/>
              <a:t>‹#›</a:t>
            </a:fld>
            <a:endParaRPr lang="en-GB" dirty="0"/>
          </a:p>
        </p:txBody>
      </p:sp>
    </p:spTree>
    <p:extLst>
      <p:ext uri="{BB962C8B-B14F-4D97-AF65-F5344CB8AC3E}">
        <p14:creationId xmlns:p14="http://schemas.microsoft.com/office/powerpoint/2010/main" val="29062712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Section title">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AD40EC42-4934-0F04-86AA-289BD065102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650647" y="241798"/>
            <a:ext cx="1007953" cy="1007953"/>
          </a:xfrm>
          <a:prstGeom prst="rect">
            <a:avLst/>
          </a:prstGeom>
        </p:spPr>
      </p:pic>
      <p:sp>
        <p:nvSpPr>
          <p:cNvPr id="16" name="Title Placeholder 1">
            <a:extLst>
              <a:ext uri="{FF2B5EF4-FFF2-40B4-BE49-F238E27FC236}">
                <a16:creationId xmlns:a16="http://schemas.microsoft.com/office/drawing/2014/main" id="{59091179-6384-5EA5-8B6C-22E9A03A21E5}"/>
              </a:ext>
            </a:extLst>
          </p:cNvPr>
          <p:cNvSpPr>
            <a:spLocks noGrp="1"/>
          </p:cNvSpPr>
          <p:nvPr>
            <p:ph type="title" hasCustomPrompt="1"/>
          </p:nvPr>
        </p:nvSpPr>
        <p:spPr>
          <a:xfrm>
            <a:off x="528638" y="1528100"/>
            <a:ext cx="11134725" cy="4784179"/>
          </a:xfrm>
          <a:prstGeom prst="rect">
            <a:avLst/>
          </a:prstGeom>
        </p:spPr>
        <p:txBody>
          <a:bodyPr vert="horz" lIns="91440" tIns="45720" rIns="91440" bIns="45720" rtlCol="0" anchor="t">
            <a:normAutofit/>
          </a:bodyPr>
          <a:lstStyle>
            <a:lvl1pPr>
              <a:defRPr sz="2000">
                <a:latin typeface="Arial" panose="020B0604020202020204" pitchFamily="34" charset="0"/>
                <a:cs typeface="Arial" panose="020B0604020202020204" pitchFamily="34" charset="0"/>
              </a:defRPr>
            </a:lvl1pPr>
          </a:lstStyle>
          <a:p>
            <a:r>
              <a:rPr lang="en-US" dirty="0"/>
              <a:t>[text]</a:t>
            </a:r>
            <a:endParaRPr lang="en-GB" dirty="0"/>
          </a:p>
        </p:txBody>
      </p:sp>
    </p:spTree>
    <p:extLst>
      <p:ext uri="{BB962C8B-B14F-4D97-AF65-F5344CB8AC3E}">
        <p14:creationId xmlns:p14="http://schemas.microsoft.com/office/powerpoint/2010/main" val="23774991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9CFE5EF-0E3C-C079-7F53-6F0B25F22952}"/>
              </a:ext>
            </a:extLst>
          </p:cNvPr>
          <p:cNvSpPr/>
          <p:nvPr userDrawn="1"/>
        </p:nvSpPr>
        <p:spPr>
          <a:xfrm>
            <a:off x="0" y="0"/>
            <a:ext cx="12192000" cy="6858000"/>
          </a:xfrm>
          <a:prstGeom prst="rect">
            <a:avLst/>
          </a:prstGeom>
          <a:solidFill>
            <a:srgbClr val="14A5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Graphic 5">
            <a:extLst>
              <a:ext uri="{FF2B5EF4-FFF2-40B4-BE49-F238E27FC236}">
                <a16:creationId xmlns:a16="http://schemas.microsoft.com/office/drawing/2014/main" id="{D2451D49-1840-EF9E-D9C8-F2FA95F199F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650648" y="241800"/>
            <a:ext cx="1007952" cy="1007952"/>
          </a:xfrm>
          <a:prstGeom prst="rect">
            <a:avLst/>
          </a:prstGeom>
        </p:spPr>
      </p:pic>
      <p:sp>
        <p:nvSpPr>
          <p:cNvPr id="8" name="Rectangle: Rounded Corners 7">
            <a:extLst>
              <a:ext uri="{FF2B5EF4-FFF2-40B4-BE49-F238E27FC236}">
                <a16:creationId xmlns:a16="http://schemas.microsoft.com/office/drawing/2014/main" id="{98646FC4-1FCC-C3DE-B49D-DCA4891D24E9}"/>
              </a:ext>
            </a:extLst>
          </p:cNvPr>
          <p:cNvSpPr/>
          <p:nvPr userDrawn="1"/>
        </p:nvSpPr>
        <p:spPr>
          <a:xfrm>
            <a:off x="-379471" y="471585"/>
            <a:ext cx="5518001" cy="548382"/>
          </a:xfrm>
          <a:prstGeom prst="roundRect">
            <a:avLst>
              <a:gd name="adj" fmla="val 49868"/>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indent="0" algn="ctr">
              <a:buFont typeface="Arial" panose="020B0604020202020204" pitchFamily="34" charset="0"/>
              <a:buNone/>
            </a:pPr>
            <a:endParaRPr lang="en-GB" dirty="0"/>
          </a:p>
        </p:txBody>
      </p:sp>
      <p:sp>
        <p:nvSpPr>
          <p:cNvPr id="11" name="TextBox 10">
            <a:extLst>
              <a:ext uri="{FF2B5EF4-FFF2-40B4-BE49-F238E27FC236}">
                <a16:creationId xmlns:a16="http://schemas.microsoft.com/office/drawing/2014/main" id="{7C4EB749-EE2D-DE45-CB92-0FA33E010C96}"/>
              </a:ext>
            </a:extLst>
          </p:cNvPr>
          <p:cNvSpPr txBox="1"/>
          <p:nvPr userDrawn="1"/>
        </p:nvSpPr>
        <p:spPr>
          <a:xfrm>
            <a:off x="457200" y="545721"/>
            <a:ext cx="4690881" cy="400110"/>
          </a:xfrm>
          <a:prstGeom prst="rect">
            <a:avLst/>
          </a:prstGeom>
          <a:noFill/>
        </p:spPr>
        <p:txBody>
          <a:bodyPr wrap="square" rtlCol="0">
            <a:spAutoFit/>
          </a:bodyPr>
          <a:lstStyle/>
          <a:p>
            <a:r>
              <a:rPr lang="en-GB" sz="2000" b="1" dirty="0">
                <a:solidFill>
                  <a:srgbClr val="14A550"/>
                </a:solidFill>
                <a:latin typeface="Quicksand" pitchFamily="2" charset="0"/>
              </a:rPr>
              <a:t>Integrated Neighbourhood Teams</a:t>
            </a:r>
          </a:p>
        </p:txBody>
      </p:sp>
      <p:pic>
        <p:nvPicPr>
          <p:cNvPr id="13" name="Picture 12" descr="A black background with white text&#10;&#10;AI-generated content may be incorrect.">
            <a:extLst>
              <a:ext uri="{FF2B5EF4-FFF2-40B4-BE49-F238E27FC236}">
                <a16:creationId xmlns:a16="http://schemas.microsoft.com/office/drawing/2014/main" id="{84768A34-7EB2-3222-97B4-6BE5DA8C71B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03167" y="2960816"/>
            <a:ext cx="9285998" cy="1466565"/>
          </a:xfrm>
          <a:prstGeom prst="rect">
            <a:avLst/>
          </a:prstGeom>
        </p:spPr>
      </p:pic>
    </p:spTree>
    <p:extLst>
      <p:ext uri="{BB962C8B-B14F-4D97-AF65-F5344CB8AC3E}">
        <p14:creationId xmlns:p14="http://schemas.microsoft.com/office/powerpoint/2010/main" val="13334061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Section titl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5E877CE-C404-5979-7CA8-8BB424A51A07}"/>
              </a:ext>
            </a:extLst>
          </p:cNvPr>
          <p:cNvSpPr/>
          <p:nvPr userDrawn="1"/>
        </p:nvSpPr>
        <p:spPr>
          <a:xfrm>
            <a:off x="0" y="0"/>
            <a:ext cx="12192000" cy="6858000"/>
          </a:xfrm>
          <a:prstGeom prst="rect">
            <a:avLst/>
          </a:prstGeom>
          <a:solidFill>
            <a:srgbClr val="14A5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7" name="Graphic 6">
            <a:extLst>
              <a:ext uri="{FF2B5EF4-FFF2-40B4-BE49-F238E27FC236}">
                <a16:creationId xmlns:a16="http://schemas.microsoft.com/office/drawing/2014/main" id="{EDF01016-0114-1E25-7792-1D956C71E54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650648" y="241800"/>
            <a:ext cx="1007952" cy="1007952"/>
          </a:xfrm>
          <a:prstGeom prst="rect">
            <a:avLst/>
          </a:prstGeom>
        </p:spPr>
      </p:pic>
      <p:sp>
        <p:nvSpPr>
          <p:cNvPr id="8" name="Rectangle: Rounded Corners 7">
            <a:extLst>
              <a:ext uri="{FF2B5EF4-FFF2-40B4-BE49-F238E27FC236}">
                <a16:creationId xmlns:a16="http://schemas.microsoft.com/office/drawing/2014/main" id="{92D14EB4-EF03-3CB5-B30C-B13BFB02F986}"/>
              </a:ext>
            </a:extLst>
          </p:cNvPr>
          <p:cNvSpPr/>
          <p:nvPr userDrawn="1"/>
        </p:nvSpPr>
        <p:spPr>
          <a:xfrm>
            <a:off x="-379471" y="471585"/>
            <a:ext cx="5518001" cy="548382"/>
          </a:xfrm>
          <a:prstGeom prst="roundRect">
            <a:avLst>
              <a:gd name="adj" fmla="val 49868"/>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indent="0" algn="ctr">
              <a:buFont typeface="Arial" panose="020B0604020202020204" pitchFamily="34" charset="0"/>
              <a:buNone/>
            </a:pPr>
            <a:endParaRPr lang="en-GB" dirty="0"/>
          </a:p>
        </p:txBody>
      </p:sp>
      <p:cxnSp>
        <p:nvCxnSpPr>
          <p:cNvPr id="10" name="Straight Connector 9">
            <a:extLst>
              <a:ext uri="{FF2B5EF4-FFF2-40B4-BE49-F238E27FC236}">
                <a16:creationId xmlns:a16="http://schemas.microsoft.com/office/drawing/2014/main" id="{6FC35A84-D920-34C6-6280-DB8BD72C8553}"/>
              </a:ext>
            </a:extLst>
          </p:cNvPr>
          <p:cNvCxnSpPr>
            <a:cxnSpLocks/>
          </p:cNvCxnSpPr>
          <p:nvPr userDrawn="1"/>
        </p:nvCxnSpPr>
        <p:spPr>
          <a:xfrm>
            <a:off x="8708994" y="6524187"/>
            <a:ext cx="3483006" cy="1"/>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7F3728D2-0650-6402-2083-CDB06AD0F9CD}"/>
              </a:ext>
            </a:extLst>
          </p:cNvPr>
          <p:cNvSpPr txBox="1"/>
          <p:nvPr userDrawn="1"/>
        </p:nvSpPr>
        <p:spPr>
          <a:xfrm>
            <a:off x="457200" y="545721"/>
            <a:ext cx="4690881" cy="400110"/>
          </a:xfrm>
          <a:prstGeom prst="rect">
            <a:avLst/>
          </a:prstGeom>
          <a:noFill/>
        </p:spPr>
        <p:txBody>
          <a:bodyPr wrap="square" rtlCol="0">
            <a:spAutoFit/>
          </a:bodyPr>
          <a:lstStyle/>
          <a:p>
            <a:r>
              <a:rPr lang="en-GB" sz="2000" b="1" dirty="0">
                <a:solidFill>
                  <a:srgbClr val="14A550"/>
                </a:solidFill>
                <a:latin typeface="Quicksand" pitchFamily="2" charset="0"/>
              </a:rPr>
              <a:t>Neighbourhood Health &amp; Wellbeing</a:t>
            </a:r>
          </a:p>
        </p:txBody>
      </p:sp>
      <p:sp>
        <p:nvSpPr>
          <p:cNvPr id="13" name="Title Placeholder 1">
            <a:extLst>
              <a:ext uri="{FF2B5EF4-FFF2-40B4-BE49-F238E27FC236}">
                <a16:creationId xmlns:a16="http://schemas.microsoft.com/office/drawing/2014/main" id="{C19B2DD4-5528-2F58-B42C-47CE2ABEB82A}"/>
              </a:ext>
            </a:extLst>
          </p:cNvPr>
          <p:cNvSpPr>
            <a:spLocks noGrp="1"/>
          </p:cNvSpPr>
          <p:nvPr>
            <p:ph type="title" hasCustomPrompt="1"/>
          </p:nvPr>
        </p:nvSpPr>
        <p:spPr>
          <a:xfrm>
            <a:off x="457200" y="2766218"/>
            <a:ext cx="10515600" cy="1325563"/>
          </a:xfrm>
          <a:prstGeom prst="rect">
            <a:avLst/>
          </a:prstGeom>
        </p:spPr>
        <p:txBody>
          <a:bodyPr vert="horz" lIns="91440" tIns="45720" rIns="91440" bIns="45720" rtlCol="0" anchor="ctr">
            <a:normAutofit/>
          </a:bodyPr>
          <a:lstStyle>
            <a:lvl1pPr>
              <a:defRPr sz="4000" b="1">
                <a:solidFill>
                  <a:schemeClr val="bg1"/>
                </a:solidFill>
                <a:latin typeface="Quicksand" pitchFamily="2" charset="0"/>
              </a:defRPr>
            </a:lvl1pPr>
          </a:lstStyle>
          <a:p>
            <a:r>
              <a:rPr lang="en-US" dirty="0"/>
              <a:t>[Title]</a:t>
            </a:r>
            <a:endParaRPr lang="en-GB" dirty="0"/>
          </a:p>
        </p:txBody>
      </p:sp>
      <p:pic>
        <p:nvPicPr>
          <p:cNvPr id="17" name="Picture 16">
            <a:extLst>
              <a:ext uri="{FF2B5EF4-FFF2-40B4-BE49-F238E27FC236}">
                <a16:creationId xmlns:a16="http://schemas.microsoft.com/office/drawing/2014/main" id="{9AA10166-1511-A098-B4DB-D2B748A9CB5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57200" y="6383979"/>
            <a:ext cx="7903480" cy="280417"/>
          </a:xfrm>
          <a:prstGeom prst="rect">
            <a:avLst/>
          </a:prstGeom>
        </p:spPr>
      </p:pic>
    </p:spTree>
    <p:extLst>
      <p:ext uri="{BB962C8B-B14F-4D97-AF65-F5344CB8AC3E}">
        <p14:creationId xmlns:p14="http://schemas.microsoft.com/office/powerpoint/2010/main" val="29293668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Section title">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AD40EC42-4934-0F04-86AA-289BD065102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650647" y="241798"/>
            <a:ext cx="1007953" cy="1007953"/>
          </a:xfrm>
          <a:prstGeom prst="rect">
            <a:avLst/>
          </a:prstGeom>
        </p:spPr>
      </p:pic>
      <p:sp>
        <p:nvSpPr>
          <p:cNvPr id="16" name="Title Placeholder 1">
            <a:extLst>
              <a:ext uri="{FF2B5EF4-FFF2-40B4-BE49-F238E27FC236}">
                <a16:creationId xmlns:a16="http://schemas.microsoft.com/office/drawing/2014/main" id="{59091179-6384-5EA5-8B6C-22E9A03A21E5}"/>
              </a:ext>
            </a:extLst>
          </p:cNvPr>
          <p:cNvSpPr>
            <a:spLocks noGrp="1"/>
          </p:cNvSpPr>
          <p:nvPr>
            <p:ph type="title" hasCustomPrompt="1"/>
          </p:nvPr>
        </p:nvSpPr>
        <p:spPr>
          <a:xfrm>
            <a:off x="528638" y="1528100"/>
            <a:ext cx="11134725" cy="4784179"/>
          </a:xfrm>
          <a:prstGeom prst="rect">
            <a:avLst/>
          </a:prstGeom>
        </p:spPr>
        <p:txBody>
          <a:bodyPr vert="horz" lIns="91440" tIns="45720" rIns="91440" bIns="45720" rtlCol="0" anchor="t">
            <a:normAutofit/>
          </a:bodyPr>
          <a:lstStyle>
            <a:lvl1pPr>
              <a:defRPr sz="2000">
                <a:latin typeface="Arial" panose="020B0604020202020204" pitchFamily="34" charset="0"/>
                <a:cs typeface="Arial" panose="020B0604020202020204" pitchFamily="34" charset="0"/>
              </a:defRPr>
            </a:lvl1pPr>
          </a:lstStyle>
          <a:p>
            <a:r>
              <a:rPr lang="en-US" dirty="0"/>
              <a:t>[text]</a:t>
            </a:r>
            <a:endParaRPr lang="en-GB" dirty="0"/>
          </a:p>
        </p:txBody>
      </p:sp>
    </p:spTree>
    <p:extLst>
      <p:ext uri="{BB962C8B-B14F-4D97-AF65-F5344CB8AC3E}">
        <p14:creationId xmlns:p14="http://schemas.microsoft.com/office/powerpoint/2010/main" val="1696857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716985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A25EBD8-7E13-9AAB-3A18-5831D5E5344D}"/>
              </a:ext>
            </a:extLst>
          </p:cNvPr>
          <p:cNvSpPr/>
          <p:nvPr userDrawn="1"/>
        </p:nvSpPr>
        <p:spPr>
          <a:xfrm>
            <a:off x="0" y="1"/>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Graphic 5">
            <a:extLst>
              <a:ext uri="{FF2B5EF4-FFF2-40B4-BE49-F238E27FC236}">
                <a16:creationId xmlns:a16="http://schemas.microsoft.com/office/drawing/2014/main" id="{415C205C-E15B-84EB-CA47-5C7B495EA3A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01085" y="-748160"/>
            <a:ext cx="14516497" cy="8354319"/>
          </a:xfrm>
          <a:prstGeom prst="rect">
            <a:avLst/>
          </a:prstGeom>
        </p:spPr>
      </p:pic>
      <p:sp>
        <p:nvSpPr>
          <p:cNvPr id="4" name="Date Placeholder 3">
            <a:extLst>
              <a:ext uri="{FF2B5EF4-FFF2-40B4-BE49-F238E27FC236}">
                <a16:creationId xmlns:a16="http://schemas.microsoft.com/office/drawing/2014/main" id="{7B2208E0-79C9-325A-5843-D8C335E2F374}"/>
              </a:ext>
            </a:extLst>
          </p:cNvPr>
          <p:cNvSpPr>
            <a:spLocks noGrp="1"/>
          </p:cNvSpPr>
          <p:nvPr>
            <p:ph type="dt" sz="half" idx="10"/>
          </p:nvPr>
        </p:nvSpPr>
        <p:spPr>
          <a:xfrm>
            <a:off x="511628" y="5861050"/>
            <a:ext cx="2743200" cy="365125"/>
          </a:xfrm>
          <a:prstGeom prst="rect">
            <a:avLst/>
          </a:prstGeom>
        </p:spPr>
        <p:txBody>
          <a:bodyPr/>
          <a:lstStyle>
            <a:lvl1pPr>
              <a:defRPr>
                <a:solidFill>
                  <a:schemeClr val="bg1"/>
                </a:solidFill>
              </a:defRPr>
            </a:lvl1pPr>
          </a:lstStyle>
          <a:p>
            <a:r>
              <a:rPr lang="en-GB" dirty="0"/>
              <a:t>00/00/00</a:t>
            </a:r>
          </a:p>
        </p:txBody>
      </p:sp>
      <p:sp>
        <p:nvSpPr>
          <p:cNvPr id="17" name="Title Placeholder 1">
            <a:extLst>
              <a:ext uri="{FF2B5EF4-FFF2-40B4-BE49-F238E27FC236}">
                <a16:creationId xmlns:a16="http://schemas.microsoft.com/office/drawing/2014/main" id="{4CB86FBB-7F94-DBFE-3B14-905E573D3207}"/>
              </a:ext>
            </a:extLst>
          </p:cNvPr>
          <p:cNvSpPr>
            <a:spLocks noGrp="1"/>
          </p:cNvSpPr>
          <p:nvPr>
            <p:ph type="title" hasCustomPrompt="1"/>
          </p:nvPr>
        </p:nvSpPr>
        <p:spPr>
          <a:xfrm>
            <a:off x="527957" y="2766218"/>
            <a:ext cx="5453743" cy="913154"/>
          </a:xfrm>
          <a:prstGeom prst="rect">
            <a:avLst/>
          </a:prstGeom>
        </p:spPr>
        <p:txBody>
          <a:bodyPr vert="horz" lIns="91440" tIns="45720" rIns="91440" bIns="45720" rtlCol="0" anchor="ctr">
            <a:normAutofit/>
          </a:bodyPr>
          <a:lstStyle>
            <a:lvl1pPr>
              <a:defRPr sz="3200">
                <a:solidFill>
                  <a:schemeClr val="bg1"/>
                </a:solidFill>
              </a:defRPr>
            </a:lvl1pPr>
          </a:lstStyle>
          <a:p>
            <a:r>
              <a:rPr lang="en-US"/>
              <a:t>Presentation Title</a:t>
            </a:r>
            <a:endParaRPr lang="en-GB"/>
          </a:p>
        </p:txBody>
      </p:sp>
      <p:sp>
        <p:nvSpPr>
          <p:cNvPr id="20" name="Text Placeholder 19">
            <a:extLst>
              <a:ext uri="{FF2B5EF4-FFF2-40B4-BE49-F238E27FC236}">
                <a16:creationId xmlns:a16="http://schemas.microsoft.com/office/drawing/2014/main" id="{5CFEEDC0-CC49-2909-D086-3F347AA82FFD}"/>
              </a:ext>
            </a:extLst>
          </p:cNvPr>
          <p:cNvSpPr>
            <a:spLocks noGrp="1"/>
          </p:cNvSpPr>
          <p:nvPr>
            <p:ph type="body" sz="quarter" idx="11" hasCustomPrompt="1"/>
          </p:nvPr>
        </p:nvSpPr>
        <p:spPr>
          <a:xfrm>
            <a:off x="527957" y="3853430"/>
            <a:ext cx="3961719" cy="611187"/>
          </a:xfrm>
          <a:prstGeom prst="rect">
            <a:avLst/>
          </a:prstGeom>
        </p:spPr>
        <p:txBody>
          <a:bodyPr/>
          <a:lstStyle>
            <a:lvl1pPr marL="0" indent="0" algn="l">
              <a:buNone/>
              <a:defRPr sz="2400">
                <a:solidFill>
                  <a:schemeClr val="bg1"/>
                </a:solidFill>
              </a:defRPr>
            </a:lvl1pPr>
          </a:lstStyle>
          <a:p>
            <a:pPr lvl="0"/>
            <a:r>
              <a:rPr lang="en-US"/>
              <a:t>Presentation subtitle</a:t>
            </a:r>
            <a:endParaRPr lang="en-GB"/>
          </a:p>
        </p:txBody>
      </p:sp>
      <p:pic>
        <p:nvPicPr>
          <p:cNvPr id="2" name="Picture 1" descr="A logo with blue and white text&#10;&#10;Description automatically generated">
            <a:extLst>
              <a:ext uri="{FF2B5EF4-FFF2-40B4-BE49-F238E27FC236}">
                <a16:creationId xmlns:a16="http://schemas.microsoft.com/office/drawing/2014/main" id="{D4FE33D7-F07A-24D0-CA6C-D1CCDE21A73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789928" y="2408902"/>
            <a:ext cx="5250664" cy="2275287"/>
          </a:xfrm>
          <a:prstGeom prst="rect">
            <a:avLst/>
          </a:prstGeom>
        </p:spPr>
      </p:pic>
    </p:spTree>
    <p:extLst>
      <p:ext uri="{BB962C8B-B14F-4D97-AF65-F5344CB8AC3E}">
        <p14:creationId xmlns:p14="http://schemas.microsoft.com/office/powerpoint/2010/main" val="3625134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94764-B364-D0E5-B93A-A7B1A809B48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5784EEB-8573-8E04-9480-9F16082C79C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267CCBC-73D8-8553-4F07-EB6CDA8634CA}"/>
              </a:ext>
            </a:extLst>
          </p:cNvPr>
          <p:cNvSpPr>
            <a:spLocks noGrp="1"/>
          </p:cNvSpPr>
          <p:nvPr>
            <p:ph type="dt" sz="half" idx="10"/>
          </p:nvPr>
        </p:nvSpPr>
        <p:spPr/>
        <p:txBody>
          <a:bodyPr/>
          <a:lstStyle/>
          <a:p>
            <a:fld id="{43D9E8C8-5514-442D-BB7F-5AFA1DA02019}" type="datetimeFigureOut">
              <a:rPr lang="en-GB" smtClean="0"/>
              <a:t>22/05/2026</a:t>
            </a:fld>
            <a:endParaRPr lang="en-GB" dirty="0"/>
          </a:p>
        </p:txBody>
      </p:sp>
      <p:sp>
        <p:nvSpPr>
          <p:cNvPr id="5" name="Footer Placeholder 4">
            <a:extLst>
              <a:ext uri="{FF2B5EF4-FFF2-40B4-BE49-F238E27FC236}">
                <a16:creationId xmlns:a16="http://schemas.microsoft.com/office/drawing/2014/main" id="{9562C81A-3E6D-69EC-F8F4-EBA2AE4ED39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1C668C2-4F0D-5FB9-39C2-DDD3AF4D4C7E}"/>
              </a:ext>
            </a:extLst>
          </p:cNvPr>
          <p:cNvSpPr>
            <a:spLocks noGrp="1"/>
          </p:cNvSpPr>
          <p:nvPr>
            <p:ph type="sldNum" sz="quarter" idx="12"/>
          </p:nvPr>
        </p:nvSpPr>
        <p:spPr/>
        <p:txBody>
          <a:bodyPr/>
          <a:lstStyle/>
          <a:p>
            <a:fld id="{CA45947D-3ACD-48CC-AD0F-3A781AFFB0F4}" type="slidenum">
              <a:rPr lang="en-GB" smtClean="0"/>
              <a:t>‹#›</a:t>
            </a:fld>
            <a:endParaRPr lang="en-GB" dirty="0"/>
          </a:p>
        </p:txBody>
      </p:sp>
    </p:spTree>
    <p:extLst>
      <p:ext uri="{BB962C8B-B14F-4D97-AF65-F5344CB8AC3E}">
        <p14:creationId xmlns:p14="http://schemas.microsoft.com/office/powerpoint/2010/main" val="1730494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02A94-E764-477C-7647-3EE4F4D3113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E278595B-CB4E-D6A6-77EA-56A5E6D667A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AF8B041-15D3-F970-9C1F-24582B06BAA8}"/>
              </a:ext>
            </a:extLst>
          </p:cNvPr>
          <p:cNvSpPr>
            <a:spLocks noGrp="1"/>
          </p:cNvSpPr>
          <p:nvPr>
            <p:ph type="dt" sz="half" idx="10"/>
          </p:nvPr>
        </p:nvSpPr>
        <p:spPr/>
        <p:txBody>
          <a:bodyPr/>
          <a:lstStyle/>
          <a:p>
            <a:fld id="{43D9E8C8-5514-442D-BB7F-5AFA1DA02019}" type="datetimeFigureOut">
              <a:rPr lang="en-GB" smtClean="0"/>
              <a:t>22/05/2026</a:t>
            </a:fld>
            <a:endParaRPr lang="en-GB" dirty="0"/>
          </a:p>
        </p:txBody>
      </p:sp>
      <p:sp>
        <p:nvSpPr>
          <p:cNvPr id="5" name="Footer Placeholder 4">
            <a:extLst>
              <a:ext uri="{FF2B5EF4-FFF2-40B4-BE49-F238E27FC236}">
                <a16:creationId xmlns:a16="http://schemas.microsoft.com/office/drawing/2014/main" id="{F1E0D45D-0B23-DC54-D5D1-7705F4DB30F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C7E8AB0-5260-7EFB-4969-F03C8EA2EE90}"/>
              </a:ext>
            </a:extLst>
          </p:cNvPr>
          <p:cNvSpPr>
            <a:spLocks noGrp="1"/>
          </p:cNvSpPr>
          <p:nvPr>
            <p:ph type="sldNum" sz="quarter" idx="12"/>
          </p:nvPr>
        </p:nvSpPr>
        <p:spPr/>
        <p:txBody>
          <a:bodyPr/>
          <a:lstStyle/>
          <a:p>
            <a:fld id="{CA45947D-3ACD-48CC-AD0F-3A781AFFB0F4}" type="slidenum">
              <a:rPr lang="en-GB" smtClean="0"/>
              <a:t>‹#›</a:t>
            </a:fld>
            <a:endParaRPr lang="en-GB" dirty="0"/>
          </a:p>
        </p:txBody>
      </p:sp>
    </p:spTree>
    <p:extLst>
      <p:ext uri="{BB962C8B-B14F-4D97-AF65-F5344CB8AC3E}">
        <p14:creationId xmlns:p14="http://schemas.microsoft.com/office/powerpoint/2010/main" val="2779350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EF3BE-DB72-63CE-6695-F49F139354F1}"/>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3EE5A43-C81C-FD49-EF12-F63811CBDC2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12ED078C-047A-E492-0C7B-60B758F70C8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D3255A48-FE59-56B4-2A31-3853CAC6C8F5}"/>
              </a:ext>
            </a:extLst>
          </p:cNvPr>
          <p:cNvSpPr>
            <a:spLocks noGrp="1"/>
          </p:cNvSpPr>
          <p:nvPr>
            <p:ph type="dt" sz="half" idx="10"/>
          </p:nvPr>
        </p:nvSpPr>
        <p:spPr/>
        <p:txBody>
          <a:bodyPr/>
          <a:lstStyle/>
          <a:p>
            <a:fld id="{43D9E8C8-5514-442D-BB7F-5AFA1DA02019}" type="datetimeFigureOut">
              <a:rPr lang="en-GB" smtClean="0"/>
              <a:t>22/05/2026</a:t>
            </a:fld>
            <a:endParaRPr lang="en-GB" dirty="0"/>
          </a:p>
        </p:txBody>
      </p:sp>
      <p:sp>
        <p:nvSpPr>
          <p:cNvPr id="6" name="Footer Placeholder 5">
            <a:extLst>
              <a:ext uri="{FF2B5EF4-FFF2-40B4-BE49-F238E27FC236}">
                <a16:creationId xmlns:a16="http://schemas.microsoft.com/office/drawing/2014/main" id="{2DD724DE-6F04-AF1F-684C-C013A95DF664}"/>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360BC06-A3D1-F7B9-6C8E-B0497CF3183E}"/>
              </a:ext>
            </a:extLst>
          </p:cNvPr>
          <p:cNvSpPr>
            <a:spLocks noGrp="1"/>
          </p:cNvSpPr>
          <p:nvPr>
            <p:ph type="sldNum" sz="quarter" idx="12"/>
          </p:nvPr>
        </p:nvSpPr>
        <p:spPr/>
        <p:txBody>
          <a:bodyPr/>
          <a:lstStyle/>
          <a:p>
            <a:fld id="{CA45947D-3ACD-48CC-AD0F-3A781AFFB0F4}" type="slidenum">
              <a:rPr lang="en-GB" smtClean="0"/>
              <a:t>‹#›</a:t>
            </a:fld>
            <a:endParaRPr lang="en-GB" dirty="0"/>
          </a:p>
        </p:txBody>
      </p:sp>
    </p:spTree>
    <p:extLst>
      <p:ext uri="{BB962C8B-B14F-4D97-AF65-F5344CB8AC3E}">
        <p14:creationId xmlns:p14="http://schemas.microsoft.com/office/powerpoint/2010/main" val="1262235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E6D8E-C71D-DD86-E8EE-61DBFC8F9B3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B3D9A8C2-940D-30CB-16AA-2AFAF8762E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4875732-2B43-8508-C034-6C5FD14227E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5B7E8D8E-FE84-4500-6DA2-26BF05602C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9ACF684-4781-F874-3756-17FE59E4B7A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A90F728-3174-5496-CC65-2BBE1018AE91}"/>
              </a:ext>
            </a:extLst>
          </p:cNvPr>
          <p:cNvSpPr>
            <a:spLocks noGrp="1"/>
          </p:cNvSpPr>
          <p:nvPr>
            <p:ph type="dt" sz="half" idx="10"/>
          </p:nvPr>
        </p:nvSpPr>
        <p:spPr/>
        <p:txBody>
          <a:bodyPr/>
          <a:lstStyle/>
          <a:p>
            <a:fld id="{43D9E8C8-5514-442D-BB7F-5AFA1DA02019}" type="datetimeFigureOut">
              <a:rPr lang="en-GB" smtClean="0"/>
              <a:t>22/05/2026</a:t>
            </a:fld>
            <a:endParaRPr lang="en-GB" dirty="0"/>
          </a:p>
        </p:txBody>
      </p:sp>
      <p:sp>
        <p:nvSpPr>
          <p:cNvPr id="8" name="Footer Placeholder 7">
            <a:extLst>
              <a:ext uri="{FF2B5EF4-FFF2-40B4-BE49-F238E27FC236}">
                <a16:creationId xmlns:a16="http://schemas.microsoft.com/office/drawing/2014/main" id="{905C489A-FA13-CB23-AAC4-AF13FF8EF97C}"/>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946298D7-AE84-46C9-D8AF-40C1C899E5C0}"/>
              </a:ext>
            </a:extLst>
          </p:cNvPr>
          <p:cNvSpPr>
            <a:spLocks noGrp="1"/>
          </p:cNvSpPr>
          <p:nvPr>
            <p:ph type="sldNum" sz="quarter" idx="12"/>
          </p:nvPr>
        </p:nvSpPr>
        <p:spPr/>
        <p:txBody>
          <a:bodyPr/>
          <a:lstStyle/>
          <a:p>
            <a:fld id="{CA45947D-3ACD-48CC-AD0F-3A781AFFB0F4}" type="slidenum">
              <a:rPr lang="en-GB" smtClean="0"/>
              <a:t>‹#›</a:t>
            </a:fld>
            <a:endParaRPr lang="en-GB" dirty="0"/>
          </a:p>
        </p:txBody>
      </p:sp>
    </p:spTree>
    <p:extLst>
      <p:ext uri="{BB962C8B-B14F-4D97-AF65-F5344CB8AC3E}">
        <p14:creationId xmlns:p14="http://schemas.microsoft.com/office/powerpoint/2010/main" val="2842791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8FE69-E85D-211B-37F3-72780BA708FF}"/>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83DCACB5-82BB-EE53-9425-FAFF7988A765}"/>
              </a:ext>
            </a:extLst>
          </p:cNvPr>
          <p:cNvSpPr>
            <a:spLocks noGrp="1"/>
          </p:cNvSpPr>
          <p:nvPr>
            <p:ph type="dt" sz="half" idx="10"/>
          </p:nvPr>
        </p:nvSpPr>
        <p:spPr/>
        <p:txBody>
          <a:bodyPr/>
          <a:lstStyle/>
          <a:p>
            <a:fld id="{43D9E8C8-5514-442D-BB7F-5AFA1DA02019}" type="datetimeFigureOut">
              <a:rPr lang="en-GB" smtClean="0"/>
              <a:t>22/05/2026</a:t>
            </a:fld>
            <a:endParaRPr lang="en-GB" dirty="0"/>
          </a:p>
        </p:txBody>
      </p:sp>
      <p:sp>
        <p:nvSpPr>
          <p:cNvPr id="4" name="Footer Placeholder 3">
            <a:extLst>
              <a:ext uri="{FF2B5EF4-FFF2-40B4-BE49-F238E27FC236}">
                <a16:creationId xmlns:a16="http://schemas.microsoft.com/office/drawing/2014/main" id="{F85CFC4B-0F95-C925-2956-6668CFF06327}"/>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5A11C9AA-7B52-13D1-A41C-83A9AA82AD93}"/>
              </a:ext>
            </a:extLst>
          </p:cNvPr>
          <p:cNvSpPr>
            <a:spLocks noGrp="1"/>
          </p:cNvSpPr>
          <p:nvPr>
            <p:ph type="sldNum" sz="quarter" idx="12"/>
          </p:nvPr>
        </p:nvSpPr>
        <p:spPr/>
        <p:txBody>
          <a:bodyPr/>
          <a:lstStyle/>
          <a:p>
            <a:fld id="{CA45947D-3ACD-48CC-AD0F-3A781AFFB0F4}" type="slidenum">
              <a:rPr lang="en-GB" smtClean="0"/>
              <a:t>‹#›</a:t>
            </a:fld>
            <a:endParaRPr lang="en-GB" dirty="0"/>
          </a:p>
        </p:txBody>
      </p:sp>
    </p:spTree>
    <p:extLst>
      <p:ext uri="{BB962C8B-B14F-4D97-AF65-F5344CB8AC3E}">
        <p14:creationId xmlns:p14="http://schemas.microsoft.com/office/powerpoint/2010/main" val="1830434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A78CB2-5ADD-7ED0-F057-DE7DD0A7F7EB}"/>
              </a:ext>
            </a:extLst>
          </p:cNvPr>
          <p:cNvSpPr>
            <a:spLocks noGrp="1"/>
          </p:cNvSpPr>
          <p:nvPr>
            <p:ph type="dt" sz="half" idx="10"/>
          </p:nvPr>
        </p:nvSpPr>
        <p:spPr/>
        <p:txBody>
          <a:bodyPr/>
          <a:lstStyle/>
          <a:p>
            <a:fld id="{43D9E8C8-5514-442D-BB7F-5AFA1DA02019}" type="datetimeFigureOut">
              <a:rPr lang="en-GB" smtClean="0"/>
              <a:t>22/05/2026</a:t>
            </a:fld>
            <a:endParaRPr lang="en-GB" dirty="0"/>
          </a:p>
        </p:txBody>
      </p:sp>
      <p:sp>
        <p:nvSpPr>
          <p:cNvPr id="3" name="Footer Placeholder 2">
            <a:extLst>
              <a:ext uri="{FF2B5EF4-FFF2-40B4-BE49-F238E27FC236}">
                <a16:creationId xmlns:a16="http://schemas.microsoft.com/office/drawing/2014/main" id="{356C34A1-E618-E043-5DD2-75D9445DD0D6}"/>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C869D10A-31E3-A6F8-F5DD-9A3CC000291A}"/>
              </a:ext>
            </a:extLst>
          </p:cNvPr>
          <p:cNvSpPr>
            <a:spLocks noGrp="1"/>
          </p:cNvSpPr>
          <p:nvPr>
            <p:ph type="sldNum" sz="quarter" idx="12"/>
          </p:nvPr>
        </p:nvSpPr>
        <p:spPr/>
        <p:txBody>
          <a:bodyPr/>
          <a:lstStyle/>
          <a:p>
            <a:fld id="{CA45947D-3ACD-48CC-AD0F-3A781AFFB0F4}" type="slidenum">
              <a:rPr lang="en-GB" smtClean="0"/>
              <a:t>‹#›</a:t>
            </a:fld>
            <a:endParaRPr lang="en-GB" dirty="0"/>
          </a:p>
        </p:txBody>
      </p:sp>
    </p:spTree>
    <p:extLst>
      <p:ext uri="{BB962C8B-B14F-4D97-AF65-F5344CB8AC3E}">
        <p14:creationId xmlns:p14="http://schemas.microsoft.com/office/powerpoint/2010/main" val="699032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281B1-D94B-B74C-56F8-31D699F1BFB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F5499125-B4B5-000D-7205-6501CDD17D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83EEA2AA-7E9F-10BD-B2F5-F5F24E563C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48FD84D-CDF3-6BA7-E05C-324B4AA8D638}"/>
              </a:ext>
            </a:extLst>
          </p:cNvPr>
          <p:cNvSpPr>
            <a:spLocks noGrp="1"/>
          </p:cNvSpPr>
          <p:nvPr>
            <p:ph type="dt" sz="half" idx="10"/>
          </p:nvPr>
        </p:nvSpPr>
        <p:spPr/>
        <p:txBody>
          <a:bodyPr/>
          <a:lstStyle/>
          <a:p>
            <a:fld id="{43D9E8C8-5514-442D-BB7F-5AFA1DA02019}" type="datetimeFigureOut">
              <a:rPr lang="en-GB" smtClean="0"/>
              <a:t>22/05/2026</a:t>
            </a:fld>
            <a:endParaRPr lang="en-GB" dirty="0"/>
          </a:p>
        </p:txBody>
      </p:sp>
      <p:sp>
        <p:nvSpPr>
          <p:cNvPr id="6" name="Footer Placeholder 5">
            <a:extLst>
              <a:ext uri="{FF2B5EF4-FFF2-40B4-BE49-F238E27FC236}">
                <a16:creationId xmlns:a16="http://schemas.microsoft.com/office/drawing/2014/main" id="{0E27EADD-BA88-3F06-8B8C-A99AC97F955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1CB2627E-4D91-E9CD-5EE4-212D5C3B9C4B}"/>
              </a:ext>
            </a:extLst>
          </p:cNvPr>
          <p:cNvSpPr>
            <a:spLocks noGrp="1"/>
          </p:cNvSpPr>
          <p:nvPr>
            <p:ph type="sldNum" sz="quarter" idx="12"/>
          </p:nvPr>
        </p:nvSpPr>
        <p:spPr/>
        <p:txBody>
          <a:bodyPr/>
          <a:lstStyle/>
          <a:p>
            <a:fld id="{CA45947D-3ACD-48CC-AD0F-3A781AFFB0F4}" type="slidenum">
              <a:rPr lang="en-GB" smtClean="0"/>
              <a:t>‹#›</a:t>
            </a:fld>
            <a:endParaRPr lang="en-GB" dirty="0"/>
          </a:p>
        </p:txBody>
      </p:sp>
    </p:spTree>
    <p:extLst>
      <p:ext uri="{BB962C8B-B14F-4D97-AF65-F5344CB8AC3E}">
        <p14:creationId xmlns:p14="http://schemas.microsoft.com/office/powerpoint/2010/main" val="1893377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99529-4069-AEA0-B27C-B1A5026569C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A9396724-B73F-8F3F-A1D5-D5D4976A62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C9C128CA-55DB-E5F0-F79E-AFB0ECF172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239B063-67E5-2116-F508-1AB01225B85A}"/>
              </a:ext>
            </a:extLst>
          </p:cNvPr>
          <p:cNvSpPr>
            <a:spLocks noGrp="1"/>
          </p:cNvSpPr>
          <p:nvPr>
            <p:ph type="dt" sz="half" idx="10"/>
          </p:nvPr>
        </p:nvSpPr>
        <p:spPr/>
        <p:txBody>
          <a:bodyPr/>
          <a:lstStyle/>
          <a:p>
            <a:fld id="{43D9E8C8-5514-442D-BB7F-5AFA1DA02019}" type="datetimeFigureOut">
              <a:rPr lang="en-GB" smtClean="0"/>
              <a:t>22/05/2026</a:t>
            </a:fld>
            <a:endParaRPr lang="en-GB" dirty="0"/>
          </a:p>
        </p:txBody>
      </p:sp>
      <p:sp>
        <p:nvSpPr>
          <p:cNvPr id="6" name="Footer Placeholder 5">
            <a:extLst>
              <a:ext uri="{FF2B5EF4-FFF2-40B4-BE49-F238E27FC236}">
                <a16:creationId xmlns:a16="http://schemas.microsoft.com/office/drawing/2014/main" id="{F455BA0F-37B5-AD68-B832-51AFEB593142}"/>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1B14573-08FC-68C4-7160-11F57FA0369C}"/>
              </a:ext>
            </a:extLst>
          </p:cNvPr>
          <p:cNvSpPr>
            <a:spLocks noGrp="1"/>
          </p:cNvSpPr>
          <p:nvPr>
            <p:ph type="sldNum" sz="quarter" idx="12"/>
          </p:nvPr>
        </p:nvSpPr>
        <p:spPr/>
        <p:txBody>
          <a:bodyPr/>
          <a:lstStyle/>
          <a:p>
            <a:fld id="{CA45947D-3ACD-48CC-AD0F-3A781AFFB0F4}" type="slidenum">
              <a:rPr lang="en-GB" smtClean="0"/>
              <a:t>‹#›</a:t>
            </a:fld>
            <a:endParaRPr lang="en-GB" dirty="0"/>
          </a:p>
        </p:txBody>
      </p:sp>
    </p:spTree>
    <p:extLst>
      <p:ext uri="{BB962C8B-B14F-4D97-AF65-F5344CB8AC3E}">
        <p14:creationId xmlns:p14="http://schemas.microsoft.com/office/powerpoint/2010/main" val="874640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theme" Target="../theme/theme2.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192452-0DE9-64B9-EA73-9B6FDD9798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28851573-5390-A280-21C4-399A5DBE7B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70CCB6D-7344-5386-61EA-CB2B5102B1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3D9E8C8-5514-442D-BB7F-5AFA1DA02019}" type="datetimeFigureOut">
              <a:rPr lang="en-GB" smtClean="0"/>
              <a:t>22/05/2026</a:t>
            </a:fld>
            <a:endParaRPr lang="en-GB" dirty="0"/>
          </a:p>
        </p:txBody>
      </p:sp>
      <p:sp>
        <p:nvSpPr>
          <p:cNvPr id="5" name="Footer Placeholder 4">
            <a:extLst>
              <a:ext uri="{FF2B5EF4-FFF2-40B4-BE49-F238E27FC236}">
                <a16:creationId xmlns:a16="http://schemas.microsoft.com/office/drawing/2014/main" id="{84B0C495-8695-2E38-7CD2-23FA4576B9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6" name="Slide Number Placeholder 5">
            <a:extLst>
              <a:ext uri="{FF2B5EF4-FFF2-40B4-BE49-F238E27FC236}">
                <a16:creationId xmlns:a16="http://schemas.microsoft.com/office/drawing/2014/main" id="{42E91C54-0B54-9D8B-2320-1AB4B0BC84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A45947D-3ACD-48CC-AD0F-3A781AFFB0F4}" type="slidenum">
              <a:rPr lang="en-GB" smtClean="0"/>
              <a:t>‹#›</a:t>
            </a:fld>
            <a:endParaRPr lang="en-GB" dirty="0"/>
          </a:p>
        </p:txBody>
      </p:sp>
    </p:spTree>
    <p:extLst>
      <p:ext uri="{BB962C8B-B14F-4D97-AF65-F5344CB8AC3E}">
        <p14:creationId xmlns:p14="http://schemas.microsoft.com/office/powerpoint/2010/main" val="11651359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F0C2F9-6241-EC40-2F2D-80DDCCCD30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F89710A-D8E4-5F94-EA6A-E1352E7D86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A7015B3-D4A4-759B-BBA5-559333332D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0D6D6AA-FB9A-40AC-A15D-86E8FFB3DB00}" type="datetimeFigureOut">
              <a:rPr lang="en-GB" smtClean="0"/>
              <a:t>22/05/2026</a:t>
            </a:fld>
            <a:endParaRPr lang="en-GB" dirty="0"/>
          </a:p>
        </p:txBody>
      </p:sp>
      <p:sp>
        <p:nvSpPr>
          <p:cNvPr id="5" name="Footer Placeholder 4">
            <a:extLst>
              <a:ext uri="{FF2B5EF4-FFF2-40B4-BE49-F238E27FC236}">
                <a16:creationId xmlns:a16="http://schemas.microsoft.com/office/drawing/2014/main" id="{919269F0-588C-5394-EAF1-0D651FAA6E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6" name="Slide Number Placeholder 5">
            <a:extLst>
              <a:ext uri="{FF2B5EF4-FFF2-40B4-BE49-F238E27FC236}">
                <a16:creationId xmlns:a16="http://schemas.microsoft.com/office/drawing/2014/main" id="{61B8E777-C3A5-BF76-D776-318720E093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D41D366-304E-40BE-BC74-62CB684B5C01}" type="slidenum">
              <a:rPr lang="en-GB" smtClean="0"/>
              <a:t>‹#›</a:t>
            </a:fld>
            <a:endParaRPr lang="en-GB" dirty="0"/>
          </a:p>
        </p:txBody>
      </p:sp>
    </p:spTree>
    <p:extLst>
      <p:ext uri="{BB962C8B-B14F-4D97-AF65-F5344CB8AC3E}">
        <p14:creationId xmlns:p14="http://schemas.microsoft.com/office/powerpoint/2010/main" val="2923062394"/>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hyperlink" Target="mailto:Dorset.ints@nhs.net"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75164C-CF7A-3627-21DD-CC3CDBD4C1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5A56BCC-2A2E-D4CE-0955-41967BBE76D4}"/>
              </a:ext>
            </a:extLst>
          </p:cNvPr>
          <p:cNvSpPr txBox="1"/>
          <p:nvPr/>
        </p:nvSpPr>
        <p:spPr>
          <a:xfrm>
            <a:off x="423185" y="2274838"/>
            <a:ext cx="11345630" cy="230832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Programme Funding Requests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Guidance for Applicants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3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Strategic and System Large Scale</a:t>
            </a:r>
            <a:r>
              <a:rPr lang="en-GB" sz="3600" b="1" dirty="0">
                <a:solidFill>
                  <a:prstClr val="white"/>
                </a:solidFill>
                <a:latin typeface="Arial" panose="020B0604020202020204" pitchFamily="34" charset="0"/>
                <a:cs typeface="Arial" panose="020B0604020202020204" pitchFamily="34" charset="0"/>
              </a:rPr>
              <a:t> Funding</a:t>
            </a:r>
            <a:endParaRPr kumimoji="0" lang="en-GB" sz="3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91621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C098B5-0B44-2213-EA85-422BE9CE851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FDB8EDF-0344-9887-DD2C-E8E5C6F0A409}"/>
              </a:ext>
            </a:extLst>
          </p:cNvPr>
          <p:cNvSpPr txBox="1">
            <a:spLocks/>
          </p:cNvSpPr>
          <p:nvPr/>
        </p:nvSpPr>
        <p:spPr>
          <a:xfrm>
            <a:off x="316012" y="545721"/>
            <a:ext cx="11134725" cy="5607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000" kern="1200">
                <a:solidFill>
                  <a:schemeClr val="tx1"/>
                </a:solidFill>
                <a:latin typeface="Arial" panose="020B0604020202020204" pitchFamily="34" charset="0"/>
                <a:ea typeface="+mj-ea"/>
                <a:cs typeface="Arial" panose="020B0604020202020204" pitchFamily="34" charset="0"/>
              </a:defRPr>
            </a:lvl1pPr>
          </a:lstStyle>
          <a:p>
            <a:r>
              <a:rPr lang="en-GB" sz="2400" b="1" dirty="0">
                <a:solidFill>
                  <a:srgbClr val="00B050"/>
                </a:solidFill>
                <a:latin typeface="Calibri" panose="020F0502020204030204" pitchFamily="34" charset="0"/>
                <a:ea typeface="Calibri" panose="020F0502020204030204" pitchFamily="34" charset="0"/>
                <a:cs typeface="Calibri" panose="020F0502020204030204" pitchFamily="34" charset="0"/>
              </a:rPr>
              <a:t>Key Measures</a:t>
            </a:r>
            <a:endParaRPr lang="en-GB" sz="2400" dirty="0">
              <a:solidFill>
                <a:srgbClr val="00B050"/>
              </a:solidFill>
              <a:latin typeface="Calibri" panose="020F0502020204030204" pitchFamily="34" charset="0"/>
              <a:ea typeface="Calibri" panose="020F0502020204030204" pitchFamily="34" charset="0"/>
              <a:cs typeface="Calibri" panose="020F0502020204030204" pitchFamily="34" charset="0"/>
            </a:endParaRPr>
          </a:p>
        </p:txBody>
      </p:sp>
      <p:sp>
        <p:nvSpPr>
          <p:cNvPr id="6" name="Title 5">
            <a:extLst>
              <a:ext uri="{FF2B5EF4-FFF2-40B4-BE49-F238E27FC236}">
                <a16:creationId xmlns:a16="http://schemas.microsoft.com/office/drawing/2014/main" id="{1FD5E0DE-9615-578C-5CD9-3976AEEC2742}"/>
              </a:ext>
            </a:extLst>
          </p:cNvPr>
          <p:cNvSpPr>
            <a:spLocks noGrp="1"/>
          </p:cNvSpPr>
          <p:nvPr>
            <p:ph type="title"/>
          </p:nvPr>
        </p:nvSpPr>
        <p:spPr>
          <a:xfrm>
            <a:off x="528638" y="1528101"/>
            <a:ext cx="11134725" cy="1608292"/>
          </a:xfrm>
        </p:spPr>
        <p:txBody>
          <a:bodyPr>
            <a:normAutofit fontScale="90000"/>
          </a:bodyPr>
          <a:lstStyle/>
          <a:p>
            <a:r>
              <a:rPr lang="en-GB" dirty="0">
                <a:latin typeface="Calibri" panose="020F0502020204030204" pitchFamily="34" charset="0"/>
                <a:ea typeface="Calibri" panose="020F0502020204030204" pitchFamily="34" charset="0"/>
                <a:cs typeface="Calibri" panose="020F0502020204030204" pitchFamily="34" charset="0"/>
              </a:rPr>
              <a:t>The programme has a range of key measures, whilst funded programmes should support the outcomes of these it is not expected that programmes would directly link to all of the key measures. </a:t>
            </a:r>
            <a:br>
              <a:rPr lang="en-GB" dirty="0">
                <a:latin typeface="Calibri" panose="020F0502020204030204" pitchFamily="34" charset="0"/>
                <a:ea typeface="Calibri" panose="020F0502020204030204" pitchFamily="34" charset="0"/>
                <a:cs typeface="Calibri" panose="020F0502020204030204" pitchFamily="34" charset="0"/>
              </a:rPr>
            </a:br>
            <a:br>
              <a:rPr lang="en-GB" dirty="0">
                <a:latin typeface="Calibri" panose="020F0502020204030204" pitchFamily="34" charset="0"/>
                <a:ea typeface="Calibri" panose="020F0502020204030204" pitchFamily="34" charset="0"/>
                <a:cs typeface="Calibri" panose="020F0502020204030204" pitchFamily="34" charset="0"/>
              </a:rPr>
            </a:br>
            <a:r>
              <a:rPr lang="en-GB" dirty="0">
                <a:latin typeface="Calibri" panose="020F0502020204030204" pitchFamily="34" charset="0"/>
                <a:ea typeface="Calibri" panose="020F0502020204030204" pitchFamily="34" charset="0"/>
                <a:cs typeface="Calibri" panose="020F0502020204030204" pitchFamily="34" charset="0"/>
              </a:rPr>
              <a:t>Programme Key Measures are: </a:t>
            </a:r>
            <a:br>
              <a:rPr lang="en-GB" dirty="0">
                <a:latin typeface="Calibri" panose="020F0502020204030204" pitchFamily="34" charset="0"/>
                <a:ea typeface="Calibri" panose="020F0502020204030204" pitchFamily="34" charset="0"/>
                <a:cs typeface="Calibri" panose="020F0502020204030204" pitchFamily="34" charset="0"/>
              </a:rPr>
            </a:br>
            <a:br>
              <a:rPr lang="en-GB" dirty="0">
                <a:latin typeface="Calibri" panose="020F0502020204030204" pitchFamily="34" charset="0"/>
                <a:ea typeface="Calibri" panose="020F0502020204030204" pitchFamily="34" charset="0"/>
                <a:cs typeface="Calibri" panose="020F0502020204030204" pitchFamily="34" charset="0"/>
              </a:rPr>
            </a:br>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98A903A8-1483-5F1A-1FBC-97C7201918F9}"/>
              </a:ext>
            </a:extLst>
          </p:cNvPr>
          <p:cNvSpPr txBox="1"/>
          <p:nvPr/>
        </p:nvSpPr>
        <p:spPr>
          <a:xfrm>
            <a:off x="2130552" y="3429000"/>
            <a:ext cx="6739128" cy="369332"/>
          </a:xfrm>
          <a:prstGeom prst="rect">
            <a:avLst/>
          </a:prstGeom>
          <a:noFill/>
        </p:spPr>
        <p:txBody>
          <a:bodyPr wrap="square" rtlCol="0">
            <a:spAutoFit/>
          </a:bodyPr>
          <a:lstStyle/>
          <a:p>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12" name="TextBox 11">
            <a:extLst>
              <a:ext uri="{FF2B5EF4-FFF2-40B4-BE49-F238E27FC236}">
                <a16:creationId xmlns:a16="http://schemas.microsoft.com/office/drawing/2014/main" id="{BE8ED4F9-4BE2-C900-01FD-4AE8B8708A0D}"/>
              </a:ext>
            </a:extLst>
          </p:cNvPr>
          <p:cNvSpPr txBox="1"/>
          <p:nvPr/>
        </p:nvSpPr>
        <p:spPr>
          <a:xfrm>
            <a:off x="612648" y="2788920"/>
            <a:ext cx="11134725" cy="3416320"/>
          </a:xfrm>
          <a:prstGeom prst="rect">
            <a:avLst/>
          </a:prstGeom>
          <a:noFill/>
        </p:spPr>
        <p:txBody>
          <a:bodyPr wrap="square" rtlCol="0">
            <a:spAutoFit/>
          </a:bodyPr>
          <a:lstStyle/>
          <a:p>
            <a:pPr marL="285750" indent="-28575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Reducing Emergency Department Admissions</a:t>
            </a:r>
          </a:p>
          <a:p>
            <a:pPr marL="285750" indent="-28575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Reducing Unplanned Emergency Admissions</a:t>
            </a:r>
          </a:p>
          <a:p>
            <a:pPr marL="285750" indent="-28575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Supporting better use of Primary Care  including reducing use excess use of appointments</a:t>
            </a:r>
          </a:p>
          <a:p>
            <a:pPr marL="285750" indent="-28575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Supporting better use of Outpatients Appointments and reducing excess appointments</a:t>
            </a:r>
          </a:p>
          <a:p>
            <a:pPr marL="285750" indent="-28575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Reducing prescribing</a:t>
            </a:r>
          </a:p>
          <a:p>
            <a:pPr marL="285750" indent="-28575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Reducing community equipment spend</a:t>
            </a:r>
          </a:p>
          <a:p>
            <a:pPr marL="285750" indent="-28575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Reducing diagnostic spend </a:t>
            </a:r>
          </a:p>
          <a:p>
            <a:pPr marL="285750" indent="-28575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Workforce activation</a:t>
            </a:r>
          </a:p>
          <a:p>
            <a:pPr marL="285750" indent="-28575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Person activation</a:t>
            </a:r>
          </a:p>
          <a:p>
            <a:pPr marL="285750" indent="-28575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System Health Inequalities markers</a:t>
            </a:r>
          </a:p>
          <a:p>
            <a:pPr marL="285750" indent="-28575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Co Production and Co Design</a:t>
            </a:r>
          </a:p>
          <a:p>
            <a:pPr marL="285750" indent="-28575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INT maturity </a:t>
            </a:r>
          </a:p>
        </p:txBody>
      </p:sp>
    </p:spTree>
    <p:extLst>
      <p:ext uri="{BB962C8B-B14F-4D97-AF65-F5344CB8AC3E}">
        <p14:creationId xmlns:p14="http://schemas.microsoft.com/office/powerpoint/2010/main" val="2933865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5ECCE15-5784-038B-E5D1-51847A5D5484}"/>
              </a:ext>
            </a:extLst>
          </p:cNvPr>
          <p:cNvSpPr txBox="1">
            <a:spLocks/>
          </p:cNvSpPr>
          <p:nvPr/>
        </p:nvSpPr>
        <p:spPr>
          <a:xfrm>
            <a:off x="710793" y="512864"/>
            <a:ext cx="9511509" cy="52019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000" kern="1200">
                <a:solidFill>
                  <a:schemeClr val="tx1"/>
                </a:solidFill>
                <a:latin typeface="Arial" panose="020B0604020202020204" pitchFamily="34" charset="0"/>
                <a:ea typeface="+mj-ea"/>
                <a:cs typeface="Arial" panose="020B0604020202020204" pitchFamily="34" charset="0"/>
              </a:defRPr>
            </a:lvl1pPr>
          </a:lstStyle>
          <a:p>
            <a:r>
              <a:rPr lang="en-GB" sz="2400" b="1" dirty="0">
                <a:solidFill>
                  <a:srgbClr val="14A550"/>
                </a:solidFill>
              </a:rPr>
              <a:t>Funding information</a:t>
            </a:r>
          </a:p>
        </p:txBody>
      </p:sp>
      <p:sp>
        <p:nvSpPr>
          <p:cNvPr id="4" name="Content Placeholder 3">
            <a:extLst>
              <a:ext uri="{FF2B5EF4-FFF2-40B4-BE49-F238E27FC236}">
                <a16:creationId xmlns:a16="http://schemas.microsoft.com/office/drawing/2014/main" id="{47950821-66E2-4D00-6C43-5A246D89B38D}"/>
              </a:ext>
            </a:extLst>
          </p:cNvPr>
          <p:cNvSpPr txBox="1">
            <a:spLocks/>
          </p:cNvSpPr>
          <p:nvPr/>
        </p:nvSpPr>
        <p:spPr>
          <a:xfrm>
            <a:off x="491614" y="1500172"/>
            <a:ext cx="10834592" cy="4844964"/>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600"/>
              </a:spcBef>
              <a:buNone/>
              <a:defRPr/>
            </a:pPr>
            <a:r>
              <a:rPr lang="en-GB" sz="18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rPr>
              <a:t>These funds are intended to support a period of </a:t>
            </a:r>
            <a:r>
              <a:rPr lang="en-GB" sz="1800" b="1"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rPr>
              <a:t>double running, pump-prime the co-design and implementation of initiatives </a:t>
            </a:r>
            <a:r>
              <a:rPr lang="en-GB" sz="18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rPr>
              <a:t>and </a:t>
            </a:r>
            <a:r>
              <a:rPr lang="en-GB" sz="1800" b="1"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rPr>
              <a:t>prove the left-shift concept</a:t>
            </a:r>
            <a:r>
              <a:rPr lang="en-GB" sz="18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rPr>
              <a:t>.</a:t>
            </a:r>
          </a:p>
          <a:p>
            <a:pPr marL="0" indent="0">
              <a:spcBef>
                <a:spcPts val="600"/>
              </a:spcBef>
              <a:buNone/>
              <a:defRPr/>
            </a:pPr>
            <a:endParaRPr lang="en-GB" sz="18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defRPr/>
            </a:pPr>
            <a:r>
              <a:rPr lang="en-GB" sz="1800" b="1" dirty="0">
                <a:highlight>
                  <a:srgbClr val="FFFFFF"/>
                </a:highlight>
                <a:latin typeface="Calibri" panose="020F0502020204030204" pitchFamily="34" charset="0"/>
                <a:ea typeface="Calibri" panose="020F0502020204030204" pitchFamily="34" charset="0"/>
                <a:cs typeface="Calibri" panose="020F0502020204030204" pitchFamily="34" charset="0"/>
              </a:rPr>
              <a:t>Who can apply: </a:t>
            </a:r>
            <a:r>
              <a:rPr lang="en-GB" sz="18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rPr>
              <a:t>Primary Care, Dorset HealthCare, Local Authorities, VCSE and Secondary Care.</a:t>
            </a:r>
          </a:p>
          <a:p>
            <a:pPr marL="0" indent="0">
              <a:spcBef>
                <a:spcPts val="600"/>
              </a:spcBef>
              <a:buNone/>
              <a:defRPr/>
            </a:pPr>
            <a:endParaRPr lang="en-GB" sz="18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defRPr/>
            </a:pPr>
            <a:r>
              <a:rPr lang="en-GB" sz="18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rPr>
              <a:t>This fund is intended to support </a:t>
            </a:r>
            <a:r>
              <a:rPr lang="en-GB" sz="1800" b="1"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rPr>
              <a:t>large scale</a:t>
            </a:r>
            <a:r>
              <a:rPr lang="en-GB" sz="18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en-GB" sz="1800" b="1"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rPr>
              <a:t>system level </a:t>
            </a:r>
            <a:r>
              <a:rPr lang="en-GB" sz="18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rPr>
              <a:t>tests of change. This may include programmes that deliver across multiple neighbourhoods, cross place working and collaborations across statutory, voluntary and community sector organisations. This should not exclude small organisations but should emphasise partnership and collaboration.</a:t>
            </a:r>
          </a:p>
          <a:p>
            <a:pPr marL="0" indent="0">
              <a:spcBef>
                <a:spcPts val="600"/>
              </a:spcBef>
              <a:buNone/>
              <a:defRPr/>
            </a:pPr>
            <a:endParaRPr lang="en-GB" sz="18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defRPr/>
            </a:pPr>
            <a:r>
              <a:rPr lang="en-GB" sz="18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rPr>
              <a:t>Before applying, please read the guidance to make sure the funding is right for you.</a:t>
            </a:r>
          </a:p>
          <a:p>
            <a:pPr marL="0" indent="0">
              <a:spcBef>
                <a:spcPts val="600"/>
              </a:spcBef>
              <a:buNone/>
              <a:defRPr/>
            </a:pPr>
            <a:r>
              <a:rPr lang="en-GB" sz="18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rPr>
              <a:t>There are different types of funding available which each have their own purpose and eligibility.</a:t>
            </a:r>
          </a:p>
          <a:p>
            <a:pPr marL="0" indent="0">
              <a:spcBef>
                <a:spcPts val="600"/>
              </a:spcBef>
              <a:buNone/>
              <a:defRPr/>
            </a:pPr>
            <a:endParaRPr lang="en-GB" sz="18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defRPr/>
            </a:pPr>
            <a:r>
              <a:rPr lang="en-GB" sz="18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rPr>
              <a:t>If you have any questions, please speak with your Senior Delivery Facilitator or Delivery Facilitator or email us at </a:t>
            </a:r>
            <a:r>
              <a:rPr lang="en-GB" sz="18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hlinkClick r:id="rId2"/>
              </a:rPr>
              <a:t>Dorset.ints@nhs.net</a:t>
            </a:r>
            <a:r>
              <a:rPr lang="en-GB" sz="18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rPr>
              <a:t> </a:t>
            </a:r>
            <a:endParaRPr lang="en-GB" sz="14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defRPr/>
            </a:pPr>
            <a:endParaRPr lang="en-GB" sz="14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defRPr/>
            </a:pPr>
            <a:endParaRPr lang="en-GB" sz="14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defRPr/>
            </a:pPr>
            <a:endParaRPr lang="en-GB" sz="1400" dirty="0">
              <a:solidFill>
                <a:prstClr val="black"/>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90000"/>
              </a:lnSpc>
              <a:spcBef>
                <a:spcPts val="600"/>
              </a:spcBef>
              <a:spcAft>
                <a:spcPts val="0"/>
              </a:spcAft>
              <a:buClrTx/>
              <a:buSzTx/>
              <a:buNone/>
              <a:tabLst/>
              <a:defRPr/>
            </a:pPr>
            <a:endParaRPr kumimoji="0" lang="en-GB" sz="1400" b="0" i="0" u="none" strike="noStrike" kern="1200" cap="none" spc="0" normalizeH="0" baseline="0" noProof="0" dirty="0">
              <a:ln>
                <a:noFill/>
              </a:ln>
              <a:solidFill>
                <a:prstClr val="black"/>
              </a:solidFill>
              <a:effectLst/>
              <a:highlight>
                <a:srgbClr val="FFFFFF"/>
              </a:highlight>
              <a:uLnTx/>
              <a:uFillTx/>
              <a:latin typeface="Calibri" panose="020F0502020204030204" pitchFamily="34" charset="0"/>
              <a:ea typeface="Calibri" panose="020F0502020204030204" pitchFamily="34" charset="0"/>
              <a:cs typeface="Calibri" panose="020F0502020204030204" pitchFamily="34" charset="0"/>
            </a:endParaRPr>
          </a:p>
        </p:txBody>
      </p:sp>
      <p:sp>
        <p:nvSpPr>
          <p:cNvPr id="6" name="Content Placeholder 3">
            <a:extLst>
              <a:ext uri="{FF2B5EF4-FFF2-40B4-BE49-F238E27FC236}">
                <a16:creationId xmlns:a16="http://schemas.microsoft.com/office/drawing/2014/main" id="{DD986C6E-40CF-CBED-FB33-D7931330866F}"/>
              </a:ext>
            </a:extLst>
          </p:cNvPr>
          <p:cNvSpPr txBox="1">
            <a:spLocks/>
          </p:cNvSpPr>
          <p:nvPr/>
        </p:nvSpPr>
        <p:spPr>
          <a:xfrm>
            <a:off x="865791" y="4146333"/>
            <a:ext cx="10460415" cy="1777185"/>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600"/>
              </a:spcBef>
              <a:buNone/>
              <a:defRPr/>
            </a:pPr>
            <a:endParaRPr lang="en-GB" sz="1800" dirty="0">
              <a:solidFill>
                <a:prstClr val="black"/>
              </a:solidFill>
              <a:highlight>
                <a:srgbClr val="FFFFFF"/>
              </a:highlight>
            </a:endParaRPr>
          </a:p>
          <a:p>
            <a:pPr marL="0" indent="0">
              <a:spcBef>
                <a:spcPts val="600"/>
              </a:spcBef>
              <a:buNone/>
              <a:defRPr/>
            </a:pPr>
            <a:endParaRPr lang="en-GB" sz="1800" dirty="0">
              <a:solidFill>
                <a:prstClr val="black"/>
              </a:solidFill>
              <a:highlight>
                <a:srgbClr val="FFFFFF"/>
              </a:highlight>
            </a:endParaRPr>
          </a:p>
          <a:p>
            <a:pPr marL="0" indent="0">
              <a:spcBef>
                <a:spcPts val="600"/>
              </a:spcBef>
              <a:buNone/>
              <a:defRPr/>
            </a:pPr>
            <a:endParaRPr lang="en-GB" sz="1400" dirty="0">
              <a:solidFill>
                <a:prstClr val="black"/>
              </a:solidFill>
              <a:highlight>
                <a:srgbClr val="FFFFFF"/>
              </a:highlight>
            </a:endParaRPr>
          </a:p>
          <a:p>
            <a:pPr marL="0" indent="0">
              <a:spcBef>
                <a:spcPts val="600"/>
              </a:spcBef>
              <a:buNone/>
              <a:defRPr/>
            </a:pPr>
            <a:endParaRPr lang="en-GB" sz="1400" dirty="0">
              <a:solidFill>
                <a:prstClr val="black"/>
              </a:solidFill>
              <a:highlight>
                <a:srgbClr val="FFFFFF"/>
              </a:highlight>
            </a:endParaRPr>
          </a:p>
          <a:p>
            <a:pPr marL="0" indent="0">
              <a:spcBef>
                <a:spcPts val="600"/>
              </a:spcBef>
              <a:buNone/>
              <a:defRPr/>
            </a:pPr>
            <a:endParaRPr lang="en-GB" sz="1400" dirty="0">
              <a:solidFill>
                <a:prstClr val="black"/>
              </a:solidFill>
              <a:highlight>
                <a:srgbClr val="FFFFFF"/>
              </a:highlight>
            </a:endParaRPr>
          </a:p>
          <a:p>
            <a:pPr marL="0" indent="0">
              <a:spcBef>
                <a:spcPts val="600"/>
              </a:spcBef>
              <a:buNone/>
              <a:defRPr/>
            </a:pPr>
            <a:endParaRPr lang="en-GB" sz="1400" dirty="0">
              <a:solidFill>
                <a:prstClr val="black"/>
              </a:solidFill>
              <a:highlight>
                <a:srgbClr val="FFFFFF"/>
              </a:highlight>
            </a:endParaRPr>
          </a:p>
          <a:p>
            <a:pPr marL="0" marR="0" lvl="0" indent="0" algn="l" defTabSz="914400" rtl="0" eaLnBrk="1" fontAlgn="auto" latinLnBrk="0" hangingPunct="1">
              <a:lnSpc>
                <a:spcPct val="90000"/>
              </a:lnSpc>
              <a:spcBef>
                <a:spcPts val="600"/>
              </a:spcBef>
              <a:spcAft>
                <a:spcPts val="0"/>
              </a:spcAft>
              <a:buClrTx/>
              <a:buSzTx/>
              <a:buNone/>
              <a:tabLst/>
              <a:defRPr/>
            </a:pPr>
            <a:endParaRPr kumimoji="0" lang="en-GB" sz="1400" b="0" i="0" u="none" strike="noStrike" kern="1200" cap="none" spc="0" normalizeH="0" baseline="0" noProof="0" dirty="0">
              <a:ln>
                <a:noFill/>
              </a:ln>
              <a:solidFill>
                <a:prstClr val="black"/>
              </a:solidFill>
              <a:effectLst/>
              <a:highlight>
                <a:srgbClr val="FFFFFF"/>
              </a:highlight>
              <a:uLnTx/>
              <a:uFillTx/>
              <a:latin typeface="Aptos" panose="02110004020202020204"/>
              <a:ea typeface="+mn-ea"/>
              <a:cs typeface="+mn-cs"/>
            </a:endParaRPr>
          </a:p>
        </p:txBody>
      </p:sp>
    </p:spTree>
    <p:extLst>
      <p:ext uri="{BB962C8B-B14F-4D97-AF65-F5344CB8AC3E}">
        <p14:creationId xmlns:p14="http://schemas.microsoft.com/office/powerpoint/2010/main" val="702739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5D3A2-28D0-10DE-391B-2109667D0131}"/>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9E36E3E1-E7A8-CBE7-10EC-17C3C0ACFD16}"/>
              </a:ext>
            </a:extLst>
          </p:cNvPr>
          <p:cNvSpPr>
            <a:spLocks noGrp="1"/>
          </p:cNvSpPr>
          <p:nvPr>
            <p:ph type="title"/>
          </p:nvPr>
        </p:nvSpPr>
        <p:spPr>
          <a:xfrm>
            <a:off x="661642" y="517411"/>
            <a:ext cx="9511509" cy="520190"/>
          </a:xfrm>
        </p:spPr>
        <p:txBody>
          <a:bodyPr>
            <a:noAutofit/>
          </a:bodyPr>
          <a:lstStyle/>
          <a:p>
            <a:r>
              <a:rPr lang="en-GB" sz="2400" b="1" dirty="0">
                <a:solidFill>
                  <a:srgbClr val="14A550"/>
                </a:solidFill>
                <a:latin typeface="Calibri" panose="020F0502020204030204" pitchFamily="34" charset="0"/>
                <a:ea typeface="Calibri" panose="020F0502020204030204" pitchFamily="34" charset="0"/>
                <a:cs typeface="Calibri" panose="020F0502020204030204" pitchFamily="34" charset="0"/>
              </a:rPr>
              <a:t>How to apply and prioritisation</a:t>
            </a:r>
          </a:p>
        </p:txBody>
      </p:sp>
      <p:sp>
        <p:nvSpPr>
          <p:cNvPr id="3" name="Content Placeholder 3">
            <a:extLst>
              <a:ext uri="{FF2B5EF4-FFF2-40B4-BE49-F238E27FC236}">
                <a16:creationId xmlns:a16="http://schemas.microsoft.com/office/drawing/2014/main" id="{1B83F5E6-ED90-0A7F-D866-0D9FD76C158F}"/>
              </a:ext>
            </a:extLst>
          </p:cNvPr>
          <p:cNvSpPr txBox="1">
            <a:spLocks/>
          </p:cNvSpPr>
          <p:nvPr/>
        </p:nvSpPr>
        <p:spPr>
          <a:xfrm>
            <a:off x="661642" y="1647835"/>
            <a:ext cx="10696562" cy="4820077"/>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highlight>
                  <a:srgbClr val="FFFFFF"/>
                </a:highlight>
                <a:uLnTx/>
                <a:uFillTx/>
                <a:latin typeface="Calibri" panose="020F0502020204030204" pitchFamily="34" charset="0"/>
                <a:ea typeface="Calibri" panose="020F0502020204030204" pitchFamily="34" charset="0"/>
                <a:cs typeface="Calibri" panose="020F0502020204030204" pitchFamily="34" charset="0"/>
              </a:rPr>
              <a:t>The challenge for the programme is how to decide what, if tackled, will have the greatest impact on delivering the programme outcomes and objectives. </a:t>
            </a:r>
          </a:p>
          <a:p>
            <a:pPr marL="0" marR="0" lvl="0" indent="0" algn="l" defTabSz="914400" rtl="0" eaLnBrk="1" fontAlgn="auto" latinLnBrk="0" hangingPunct="1">
              <a:lnSpc>
                <a:spcPct val="90000"/>
              </a:lnSpc>
              <a:spcBef>
                <a:spcPts val="600"/>
              </a:spcBef>
              <a:spcAft>
                <a:spcPts val="0"/>
              </a:spcAft>
              <a:buClrTx/>
              <a:buSzTx/>
              <a:buNone/>
              <a:tabLst/>
              <a:defRPr/>
            </a:pPr>
            <a:endParaRPr kumimoji="0" lang="en-GB" sz="1600" b="0" i="0" u="none" strike="noStrike" kern="1200" cap="none" spc="0" normalizeH="0" baseline="0" noProof="0" dirty="0">
              <a:ln>
                <a:noFill/>
              </a:ln>
              <a:solidFill>
                <a:prstClr val="black"/>
              </a:solidFill>
              <a:effectLst/>
              <a:highlight>
                <a:srgbClr val="FFFFFF"/>
              </a:highlight>
              <a:uLnTx/>
              <a:uFillTx/>
              <a:latin typeface="Calibri" panose="020F0502020204030204" pitchFamily="34" charset="0"/>
              <a:ea typeface="Calibri" panose="020F0502020204030204" pitchFamily="34" charset="0"/>
              <a:cs typeface="Calibri" panose="020F0502020204030204" pitchFamily="34" charset="0"/>
            </a:endParaRPr>
          </a:p>
          <a:p>
            <a:pPr marL="228600" marR="0" lvl="0" indent="-2286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highlight>
                  <a:srgbClr val="FFFFFF"/>
                </a:highlight>
                <a:uLnTx/>
                <a:uFillTx/>
                <a:latin typeface="Calibri" panose="020F0502020204030204" pitchFamily="34" charset="0"/>
                <a:ea typeface="Calibri" panose="020F0502020204030204" pitchFamily="34" charset="0"/>
                <a:cs typeface="Calibri" panose="020F0502020204030204" pitchFamily="34" charset="0"/>
              </a:rPr>
              <a:t>To do this we are asking bidders to </a:t>
            </a:r>
            <a:r>
              <a:rPr kumimoji="0" lang="en-GB" sz="1600" b="1" i="0" u="none" strike="noStrike" kern="1200" cap="none" spc="0" normalizeH="0" baseline="0" noProof="0" dirty="0">
                <a:ln>
                  <a:noFill/>
                </a:ln>
                <a:solidFill>
                  <a:prstClr val="black"/>
                </a:solidFill>
                <a:effectLst/>
                <a:highlight>
                  <a:srgbClr val="FFFFFF"/>
                </a:highlight>
                <a:uLnTx/>
                <a:uFillTx/>
                <a:latin typeface="Calibri" panose="020F0502020204030204" pitchFamily="34" charset="0"/>
                <a:ea typeface="Calibri" panose="020F0502020204030204" pitchFamily="34" charset="0"/>
                <a:cs typeface="Calibri" panose="020F0502020204030204" pitchFamily="34" charset="0"/>
              </a:rPr>
              <a:t>complete a funding proposal document </a:t>
            </a:r>
            <a:r>
              <a:rPr kumimoji="0" lang="en-GB" sz="1600" b="0" i="0" u="none" strike="noStrike" kern="1200" cap="none" spc="0" normalizeH="0" baseline="0" noProof="0" dirty="0">
                <a:ln>
                  <a:noFill/>
                </a:ln>
                <a:solidFill>
                  <a:prstClr val="black"/>
                </a:solidFill>
                <a:effectLst/>
                <a:highlight>
                  <a:srgbClr val="FFFFFF"/>
                </a:highlight>
                <a:uLnTx/>
                <a:uFillTx/>
                <a:latin typeface="Calibri" panose="020F0502020204030204" pitchFamily="34" charset="0"/>
                <a:ea typeface="Calibri" panose="020F0502020204030204" pitchFamily="34" charset="0"/>
                <a:cs typeface="Calibri" panose="020F0502020204030204" pitchFamily="34" charset="0"/>
              </a:rPr>
              <a:t>which will be scored </a:t>
            </a:r>
            <a:r>
              <a:rPr kumimoji="0" lang="en-GB" sz="1600" b="1" i="0" u="none" strike="noStrike" kern="1200" cap="none" spc="0" normalizeH="0" baseline="0" noProof="0" dirty="0">
                <a:ln>
                  <a:noFill/>
                </a:ln>
                <a:solidFill>
                  <a:prstClr val="black"/>
                </a:solidFill>
                <a:effectLst/>
                <a:highlight>
                  <a:srgbClr val="FFFFFF"/>
                </a:highlight>
                <a:uLnTx/>
                <a:uFillTx/>
                <a:latin typeface="Calibri" panose="020F0502020204030204" pitchFamily="34" charset="0"/>
                <a:ea typeface="Calibri" panose="020F0502020204030204" pitchFamily="34" charset="0"/>
                <a:cs typeface="Calibri" panose="020F0502020204030204" pitchFamily="34" charset="0"/>
              </a:rPr>
              <a:t>against a framework </a:t>
            </a:r>
            <a:r>
              <a:rPr kumimoji="0" lang="en-GB" sz="1600" b="0" i="0" u="none" strike="noStrike" kern="1200" cap="none" spc="0" normalizeH="0" baseline="0" noProof="0" dirty="0">
                <a:ln>
                  <a:noFill/>
                </a:ln>
                <a:solidFill>
                  <a:prstClr val="black"/>
                </a:solidFill>
                <a:effectLst/>
                <a:highlight>
                  <a:srgbClr val="FFFFFF"/>
                </a:highlight>
                <a:uLnTx/>
                <a:uFillTx/>
                <a:latin typeface="Calibri" panose="020F0502020204030204" pitchFamily="34" charset="0"/>
                <a:ea typeface="Calibri" panose="020F0502020204030204" pitchFamily="34" charset="0"/>
                <a:cs typeface="Calibri" panose="020F0502020204030204" pitchFamily="34" charset="0"/>
              </a:rPr>
              <a:t>which maps scale of strategic impact against ease of implementation to assesses the different opportunities in relation to each other.</a:t>
            </a:r>
          </a:p>
          <a:p>
            <a:pPr marL="228600" marR="0" lvl="0" indent="-2286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endParaRPr kumimoji="0" lang="en-GB" sz="1600" b="0" i="0" u="none" strike="noStrike" kern="1200" cap="none" spc="0" normalizeH="0" baseline="0" noProof="0" dirty="0">
              <a:ln>
                <a:noFill/>
              </a:ln>
              <a:solidFill>
                <a:prstClr val="black"/>
              </a:solidFill>
              <a:effectLst/>
              <a:highlight>
                <a:srgbClr val="FFFFFF"/>
              </a:highlight>
              <a:uLnTx/>
              <a:uFillTx/>
              <a:latin typeface="Calibri" panose="020F0502020204030204" pitchFamily="34" charset="0"/>
              <a:ea typeface="Calibri" panose="020F0502020204030204" pitchFamily="34" charset="0"/>
              <a:cs typeface="Calibri" panose="020F0502020204030204" pitchFamily="34" charset="0"/>
            </a:endParaRPr>
          </a:p>
          <a:p>
            <a:pPr marL="228600" marR="0" lvl="0" indent="-2286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highlight>
                  <a:srgbClr val="FFFFFF"/>
                </a:highlight>
                <a:uLnTx/>
                <a:uFillTx/>
                <a:latin typeface="Calibri" panose="020F0502020204030204" pitchFamily="34" charset="0"/>
                <a:ea typeface="Calibri" panose="020F0502020204030204" pitchFamily="34" charset="0"/>
                <a:cs typeface="Calibri" panose="020F0502020204030204" pitchFamily="34" charset="0"/>
              </a:rPr>
              <a:t>This approach ensures a transparent process which will evaluate alignment to delivery of the agreed programme outcomes and objectives, supports high levels of engagement and clear and objective decision making within the programme, for partner organisations, communities and the public.</a:t>
            </a:r>
          </a:p>
          <a:p>
            <a:pPr marL="228600" marR="0" lvl="0" indent="-2286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endParaRPr kumimoji="0" lang="en-GB" sz="1600" b="0" i="0" u="none" strike="noStrike" kern="1200" cap="none" spc="0" normalizeH="0" baseline="0" noProof="0" dirty="0">
              <a:ln>
                <a:noFill/>
              </a:ln>
              <a:solidFill>
                <a:prstClr val="black"/>
              </a:solidFill>
              <a:effectLst/>
              <a:highlight>
                <a:srgbClr val="FFFFFF"/>
              </a:highlight>
              <a:uLnTx/>
              <a:uFillTx/>
              <a:latin typeface="Calibri" panose="020F0502020204030204" pitchFamily="34" charset="0"/>
              <a:ea typeface="Calibri" panose="020F0502020204030204" pitchFamily="34" charset="0"/>
              <a:cs typeface="Calibri" panose="020F0502020204030204" pitchFamily="34" charset="0"/>
            </a:endParaRPr>
          </a:p>
          <a:p>
            <a:pPr marL="228600" marR="0" lvl="0" indent="-2286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highlight>
                  <a:srgbClr val="FFFFFF"/>
                </a:highlight>
                <a:uLnTx/>
                <a:uFillTx/>
                <a:latin typeface="Calibri" panose="020F0502020204030204" pitchFamily="34" charset="0"/>
                <a:ea typeface="Calibri" panose="020F0502020204030204" pitchFamily="34" charset="0"/>
                <a:cs typeface="Calibri" panose="020F0502020204030204" pitchFamily="34" charset="0"/>
              </a:rPr>
              <a:t>The </a:t>
            </a:r>
            <a:r>
              <a:rPr kumimoji="0" lang="en-GB" sz="1600" b="1" i="0" u="none" strike="noStrike" kern="1200" cap="none" spc="0" normalizeH="0" baseline="0" noProof="0" dirty="0">
                <a:ln>
                  <a:noFill/>
                </a:ln>
                <a:solidFill>
                  <a:prstClr val="black"/>
                </a:solidFill>
                <a:effectLst/>
                <a:highlight>
                  <a:srgbClr val="FFFFFF"/>
                </a:highlight>
                <a:uLnTx/>
                <a:uFillTx/>
                <a:latin typeface="Calibri" panose="020F0502020204030204" pitchFamily="34" charset="0"/>
                <a:ea typeface="Calibri" panose="020F0502020204030204" pitchFamily="34" charset="0"/>
                <a:cs typeface="Calibri" panose="020F0502020204030204" pitchFamily="34" charset="0"/>
              </a:rPr>
              <a:t>number of projects </a:t>
            </a:r>
            <a:r>
              <a:rPr kumimoji="0" lang="en-GB" sz="1600" b="0" i="0" u="none" strike="noStrike" kern="1200" cap="none" spc="0" normalizeH="0" baseline="0" noProof="0" dirty="0">
                <a:ln>
                  <a:noFill/>
                </a:ln>
                <a:solidFill>
                  <a:prstClr val="black"/>
                </a:solidFill>
                <a:effectLst/>
                <a:highlight>
                  <a:srgbClr val="FFFFFF"/>
                </a:highlight>
                <a:uLnTx/>
                <a:uFillTx/>
                <a:latin typeface="Calibri" panose="020F0502020204030204" pitchFamily="34" charset="0"/>
                <a:ea typeface="Calibri" panose="020F0502020204030204" pitchFamily="34" charset="0"/>
                <a:cs typeface="Calibri" panose="020F0502020204030204" pitchFamily="34" charset="0"/>
              </a:rPr>
              <a:t>that can be selected is </a:t>
            </a:r>
            <a:r>
              <a:rPr kumimoji="0" lang="en-GB" sz="1600" b="1" i="0" u="none" strike="noStrike" kern="1200" cap="none" spc="0" normalizeH="0" baseline="0" noProof="0" dirty="0">
                <a:ln>
                  <a:noFill/>
                </a:ln>
                <a:solidFill>
                  <a:prstClr val="black"/>
                </a:solidFill>
                <a:effectLst/>
                <a:highlight>
                  <a:srgbClr val="FFFFFF"/>
                </a:highlight>
                <a:uLnTx/>
                <a:uFillTx/>
                <a:latin typeface="Calibri" panose="020F0502020204030204" pitchFamily="34" charset="0"/>
                <a:ea typeface="Calibri" panose="020F0502020204030204" pitchFamily="34" charset="0"/>
                <a:cs typeface="Calibri" panose="020F0502020204030204" pitchFamily="34" charset="0"/>
              </a:rPr>
              <a:t>limited</a:t>
            </a:r>
            <a:r>
              <a:rPr kumimoji="0" lang="en-GB" sz="1600" b="0" i="0" u="none" strike="noStrike" kern="1200" cap="none" spc="0" normalizeH="0" baseline="0" noProof="0" dirty="0">
                <a:ln>
                  <a:noFill/>
                </a:ln>
                <a:solidFill>
                  <a:prstClr val="black"/>
                </a:solidFill>
                <a:effectLst/>
                <a:highlight>
                  <a:srgbClr val="FFFFFF"/>
                </a:highlight>
                <a:uLnTx/>
                <a:uFillTx/>
                <a:latin typeface="Calibri" panose="020F0502020204030204" pitchFamily="34" charset="0"/>
                <a:ea typeface="Calibri" panose="020F0502020204030204" pitchFamily="34" charset="0"/>
                <a:cs typeface="Calibri" panose="020F0502020204030204" pitchFamily="34" charset="0"/>
              </a:rPr>
              <a:t> by the available budget. To ensure objective and comparative review between applications, we will be accepting applications between 25 May 2026 and 19 July 2026.</a:t>
            </a:r>
          </a:p>
        </p:txBody>
      </p:sp>
    </p:spTree>
    <p:extLst>
      <p:ext uri="{BB962C8B-B14F-4D97-AF65-F5344CB8AC3E}">
        <p14:creationId xmlns:p14="http://schemas.microsoft.com/office/powerpoint/2010/main" val="2033835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D8987-7857-00E3-6441-A0885B8F917C}"/>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969F8D55-D7E1-0333-150B-71DEF484BE88}"/>
              </a:ext>
            </a:extLst>
          </p:cNvPr>
          <p:cNvSpPr txBox="1">
            <a:spLocks/>
          </p:cNvSpPr>
          <p:nvPr/>
        </p:nvSpPr>
        <p:spPr>
          <a:xfrm>
            <a:off x="349509" y="477486"/>
            <a:ext cx="10515600" cy="52019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0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400" b="1" i="0" u="none" strike="noStrike" kern="1200" cap="none" spc="0" normalizeH="0" baseline="0" noProof="0" dirty="0">
                <a:ln>
                  <a:noFill/>
                </a:ln>
                <a:solidFill>
                  <a:srgbClr val="14A550"/>
                </a:solidFill>
                <a:effectLst/>
                <a:uLnTx/>
                <a:uFillTx/>
                <a:latin typeface="Calibri" panose="020F0502020204030204" pitchFamily="34" charset="0"/>
                <a:ea typeface="Calibri" panose="020F0502020204030204" pitchFamily="34" charset="0"/>
                <a:cs typeface="Calibri" panose="020F0502020204030204" pitchFamily="34" charset="0"/>
              </a:rPr>
              <a:t>Eligibility Criteria</a:t>
            </a:r>
            <a:br>
              <a:rPr kumimoji="0" lang="en-GB" sz="2400" b="1" i="0" u="none" strike="noStrike" kern="1200" cap="none" spc="0" normalizeH="0" baseline="0" noProof="0" dirty="0">
                <a:ln>
                  <a:noFill/>
                </a:ln>
                <a:solidFill>
                  <a:srgbClr val="14A550"/>
                </a:solidFill>
                <a:effectLst/>
                <a:uLnTx/>
                <a:uFillTx/>
                <a:latin typeface="Calibri" panose="020F0502020204030204" pitchFamily="34" charset="0"/>
                <a:ea typeface="Calibri" panose="020F0502020204030204" pitchFamily="34" charset="0"/>
                <a:cs typeface="Calibri" panose="020F0502020204030204" pitchFamily="34" charset="0"/>
              </a:rPr>
            </a:br>
            <a:endParaRPr kumimoji="0" lang="en-GB" sz="2400" b="1" i="0" u="none" strike="noStrike" kern="1200" cap="none" spc="0" normalizeH="0" baseline="0" noProof="0" dirty="0">
              <a:ln>
                <a:noFill/>
              </a:ln>
              <a:solidFill>
                <a:srgbClr val="14A550"/>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D43721E7-D812-4605-47D4-2B43108A3FF7}"/>
              </a:ext>
            </a:extLst>
          </p:cNvPr>
          <p:cNvSpPr txBox="1"/>
          <p:nvPr/>
        </p:nvSpPr>
        <p:spPr>
          <a:xfrm>
            <a:off x="3091543" y="1296791"/>
            <a:ext cx="8490416" cy="303159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Proposals </a:t>
            </a:r>
            <a:r>
              <a:rPr kumimoji="0" lang="en-GB"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must: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Be aligned to the agreed funding principles i.e. </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Improve population health through early intervention and prevention for rising risk groups aimed at reducing the longer-term need for unplanned health and care services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GB" sz="1600" b="1"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and / or</a:t>
            </a:r>
            <a:endParaRPr kumimoji="0" lang="en-GB" sz="1600" b="0"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marR="0" lvl="1"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Increase capacity to addresses inequalit</a:t>
            </a:r>
            <a:r>
              <a:rPr lang="en-GB" sz="1600" dirty="0">
                <a:solidFill>
                  <a:prstClr val="black"/>
                </a:solidFill>
                <a:latin typeface="Calibri" panose="020F0502020204030204" pitchFamily="34" charset="0"/>
                <a:ea typeface="Calibri" panose="020F0502020204030204" pitchFamily="34" charset="0"/>
                <a:cs typeface="Calibri" panose="020F0502020204030204" pitchFamily="34" charset="0"/>
              </a:rPr>
              <a:t>ies, including  inequity </a:t>
            </a:r>
            <a:r>
              <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of provision and / or inequality of access based on population needs</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Be from an </a:t>
            </a:r>
            <a:r>
              <a:rPr kumimoji="0" lang="en-GB"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agreed Dorset partner </a:t>
            </a:r>
            <a:r>
              <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i.e. Primary Care, Dorset HealthCare, Local Authorities, VCSE and Secondary Care</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Support delivery of the agreed programme outcomes and objectives</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600" dirty="0">
                <a:solidFill>
                  <a:prstClr val="black"/>
                </a:solidFill>
                <a:latin typeface="Calibri" panose="020F0502020204030204" pitchFamily="34" charset="0"/>
                <a:ea typeface="Calibri" panose="020F0502020204030204" pitchFamily="34" charset="0"/>
                <a:cs typeface="Calibri" panose="020F0502020204030204" pitchFamily="34" charset="0"/>
              </a:rPr>
              <a:t>Show community and service user inclusion in co-design and co-production of the proposal</a:t>
            </a:r>
            <a:endParaRPr kumimoji="0" lang="en-GB" sz="1600" b="0"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3D70D56C-C6D1-DCFA-B362-2E47152443AE}"/>
              </a:ext>
            </a:extLst>
          </p:cNvPr>
          <p:cNvSpPr txBox="1"/>
          <p:nvPr/>
        </p:nvSpPr>
        <p:spPr>
          <a:xfrm>
            <a:off x="1449021" y="2087135"/>
            <a:ext cx="1508003"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Criteria for the use of the fund</a:t>
            </a:r>
            <a:endParaRPr kumimoji="0" lang="en-GB" sz="1600" b="1"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9D8F2A9A-87A1-872C-1A89-4C8483DC8FC2}"/>
              </a:ext>
            </a:extLst>
          </p:cNvPr>
          <p:cNvPicPr>
            <a:picLocks noChangeAspect="1"/>
          </p:cNvPicPr>
          <p:nvPr/>
        </p:nvPicPr>
        <p:blipFill>
          <a:blip r:embed="rId2"/>
          <a:stretch>
            <a:fillRect/>
          </a:stretch>
        </p:blipFill>
        <p:spPr>
          <a:xfrm>
            <a:off x="652467" y="2109766"/>
            <a:ext cx="662035" cy="662035"/>
          </a:xfrm>
          <a:prstGeom prst="rect">
            <a:avLst/>
          </a:prstGeom>
        </p:spPr>
      </p:pic>
      <p:sp>
        <p:nvSpPr>
          <p:cNvPr id="6" name="TextBox 5">
            <a:extLst>
              <a:ext uri="{FF2B5EF4-FFF2-40B4-BE49-F238E27FC236}">
                <a16:creationId xmlns:a16="http://schemas.microsoft.com/office/drawing/2014/main" id="{FCC89258-9354-92DE-1AE0-81CE512F0053}"/>
              </a:ext>
            </a:extLst>
          </p:cNvPr>
          <p:cNvSpPr txBox="1"/>
          <p:nvPr/>
        </p:nvSpPr>
        <p:spPr>
          <a:xfrm>
            <a:off x="3091543" y="4614796"/>
            <a:ext cx="8328780" cy="155427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Proposals </a:t>
            </a:r>
            <a:r>
              <a:rPr kumimoji="0" lang="en-GB"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must not</a:t>
            </a:r>
            <a:r>
              <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be for:</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Services for under 18s (all age services are permissible though)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Digital solutions (apps and software development etc)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Capital builds</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Research </a:t>
            </a:r>
          </a:p>
        </p:txBody>
      </p:sp>
      <p:sp>
        <p:nvSpPr>
          <p:cNvPr id="7" name="TextBox 6">
            <a:extLst>
              <a:ext uri="{FF2B5EF4-FFF2-40B4-BE49-F238E27FC236}">
                <a16:creationId xmlns:a16="http://schemas.microsoft.com/office/drawing/2014/main" id="{69338BC8-2626-08F0-96F9-56F7E4E40AF3}"/>
              </a:ext>
            </a:extLst>
          </p:cNvPr>
          <p:cNvSpPr txBox="1"/>
          <p:nvPr/>
        </p:nvSpPr>
        <p:spPr>
          <a:xfrm>
            <a:off x="1560582" y="5222654"/>
            <a:ext cx="1284881"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Exclusions</a:t>
            </a:r>
            <a:endParaRPr kumimoji="0" lang="en-GB" sz="1600" b="1"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pic>
        <p:nvPicPr>
          <p:cNvPr id="10" name="Picture 9">
            <a:extLst>
              <a:ext uri="{FF2B5EF4-FFF2-40B4-BE49-F238E27FC236}">
                <a16:creationId xmlns:a16="http://schemas.microsoft.com/office/drawing/2014/main" id="{BF876638-2F0F-5832-6F00-240628E0B8A3}"/>
              </a:ext>
            </a:extLst>
          </p:cNvPr>
          <p:cNvPicPr>
            <a:picLocks noChangeAspect="1"/>
          </p:cNvPicPr>
          <p:nvPr/>
        </p:nvPicPr>
        <p:blipFill>
          <a:blip r:embed="rId3"/>
          <a:stretch>
            <a:fillRect/>
          </a:stretch>
        </p:blipFill>
        <p:spPr>
          <a:xfrm>
            <a:off x="652467" y="5060914"/>
            <a:ext cx="662035" cy="662035"/>
          </a:xfrm>
          <a:prstGeom prst="rect">
            <a:avLst/>
          </a:prstGeom>
        </p:spPr>
      </p:pic>
      <p:sp>
        <p:nvSpPr>
          <p:cNvPr id="8" name="Title 1">
            <a:extLst>
              <a:ext uri="{FF2B5EF4-FFF2-40B4-BE49-F238E27FC236}">
                <a16:creationId xmlns:a16="http://schemas.microsoft.com/office/drawing/2014/main" id="{CB67A898-9F74-7A7A-D399-41D25D968C28}"/>
              </a:ext>
            </a:extLst>
          </p:cNvPr>
          <p:cNvSpPr txBox="1">
            <a:spLocks/>
          </p:cNvSpPr>
          <p:nvPr/>
        </p:nvSpPr>
        <p:spPr>
          <a:xfrm>
            <a:off x="230349" y="6304135"/>
            <a:ext cx="11731301" cy="52019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2000" b="1"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Calibri" panose="020F0502020204030204" pitchFamily="34" charset="0"/>
              </a:rPr>
              <a:t>Only those applications that meet all the eligibility criteria would be progressed to prioritisation</a:t>
            </a:r>
          </a:p>
        </p:txBody>
      </p:sp>
    </p:spTree>
    <p:extLst>
      <p:ext uri="{BB962C8B-B14F-4D97-AF65-F5344CB8AC3E}">
        <p14:creationId xmlns:p14="http://schemas.microsoft.com/office/powerpoint/2010/main" val="1024088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71">
          <a:extLst>
            <a:ext uri="{FF2B5EF4-FFF2-40B4-BE49-F238E27FC236}">
              <a16:creationId xmlns:a16="http://schemas.microsoft.com/office/drawing/2014/main" id="{14CE799A-4AA7-47D2-813D-BD7CB0D2951B}"/>
            </a:ext>
          </a:extLst>
        </p:cNvPr>
        <p:cNvGrpSpPr/>
        <p:nvPr/>
      </p:nvGrpSpPr>
      <p:grpSpPr>
        <a:xfrm>
          <a:off x="0" y="0"/>
          <a:ext cx="0" cy="0"/>
          <a:chOff x="0" y="0"/>
          <a:chExt cx="0" cy="0"/>
        </a:xfrm>
      </p:grpSpPr>
      <p:sp>
        <p:nvSpPr>
          <p:cNvPr id="982" name="Google Shape;982;p33">
            <a:extLst>
              <a:ext uri="{FF2B5EF4-FFF2-40B4-BE49-F238E27FC236}">
                <a16:creationId xmlns:a16="http://schemas.microsoft.com/office/drawing/2014/main" id="{CA1F4589-FE9C-C78A-37F7-60176804F08D}"/>
              </a:ext>
            </a:extLst>
          </p:cNvPr>
          <p:cNvSpPr/>
          <p:nvPr/>
        </p:nvSpPr>
        <p:spPr>
          <a:xfrm>
            <a:off x="2269204" y="3025925"/>
            <a:ext cx="1118612" cy="403075"/>
          </a:xfrm>
          <a:custGeom>
            <a:avLst/>
            <a:gdLst/>
            <a:ahLst/>
            <a:cxnLst/>
            <a:rect l="l" t="t" r="r" b="b"/>
            <a:pathLst>
              <a:path w="27138" h="7965" fill="none" extrusionOk="0">
                <a:moveTo>
                  <a:pt x="27137" y="7964"/>
                </a:moveTo>
                <a:lnTo>
                  <a:pt x="27137" y="1238"/>
                </a:lnTo>
                <a:cubicBezTo>
                  <a:pt x="27137" y="561"/>
                  <a:pt x="26577" y="1"/>
                  <a:pt x="25876" y="1"/>
                </a:cubicBezTo>
                <a:lnTo>
                  <a:pt x="1262" y="1"/>
                </a:lnTo>
                <a:cubicBezTo>
                  <a:pt x="561" y="1"/>
                  <a:pt x="1" y="561"/>
                  <a:pt x="1" y="1238"/>
                </a:cubicBezTo>
                <a:lnTo>
                  <a:pt x="1" y="7964"/>
                </a:lnTo>
              </a:path>
            </a:pathLst>
          </a:custGeom>
          <a:solidFill>
            <a:srgbClr val="F5A623"/>
          </a:solidFill>
          <a:ln w="7600" cap="rnd" cmpd="sng">
            <a:solidFill>
              <a:srgbClr val="F5A623"/>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983" name="Google Shape;983;p33">
            <a:extLst>
              <a:ext uri="{FF2B5EF4-FFF2-40B4-BE49-F238E27FC236}">
                <a16:creationId xmlns:a16="http://schemas.microsoft.com/office/drawing/2014/main" id="{70FB0EF0-5158-9028-F827-31502C6E75BE}"/>
              </a:ext>
            </a:extLst>
          </p:cNvPr>
          <p:cNvSpPr/>
          <p:nvPr/>
        </p:nvSpPr>
        <p:spPr>
          <a:xfrm>
            <a:off x="2276040" y="3782014"/>
            <a:ext cx="1118621" cy="798637"/>
          </a:xfrm>
          <a:custGeom>
            <a:avLst/>
            <a:gdLst/>
            <a:ahLst/>
            <a:cxnLst/>
            <a:rect l="l" t="t" r="r" b="b"/>
            <a:pathLst>
              <a:path w="27138" h="7965" fill="none" extrusionOk="0">
                <a:moveTo>
                  <a:pt x="1" y="1"/>
                </a:moveTo>
                <a:lnTo>
                  <a:pt x="1" y="6703"/>
                </a:lnTo>
                <a:cubicBezTo>
                  <a:pt x="1" y="7404"/>
                  <a:pt x="561" y="7964"/>
                  <a:pt x="1262" y="7964"/>
                </a:cubicBezTo>
                <a:lnTo>
                  <a:pt x="25876" y="7964"/>
                </a:lnTo>
                <a:cubicBezTo>
                  <a:pt x="26577" y="7964"/>
                  <a:pt x="27137" y="7404"/>
                  <a:pt x="27137" y="6703"/>
                </a:cubicBezTo>
                <a:lnTo>
                  <a:pt x="27137" y="1"/>
                </a:lnTo>
              </a:path>
            </a:pathLst>
          </a:custGeom>
          <a:solidFill>
            <a:srgbClr val="F5A623"/>
          </a:solidFill>
          <a:ln w="7600" cap="rnd" cmpd="sng">
            <a:solidFill>
              <a:srgbClr val="F5A623"/>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985" name="Google Shape;985;p33">
            <a:extLst>
              <a:ext uri="{FF2B5EF4-FFF2-40B4-BE49-F238E27FC236}">
                <a16:creationId xmlns:a16="http://schemas.microsoft.com/office/drawing/2014/main" id="{9B482C77-54A2-B441-1E90-5E5FBCE0EB94}"/>
              </a:ext>
            </a:extLst>
          </p:cNvPr>
          <p:cNvSpPr/>
          <p:nvPr/>
        </p:nvSpPr>
        <p:spPr>
          <a:xfrm>
            <a:off x="2229709" y="3574420"/>
            <a:ext cx="120615" cy="121809"/>
          </a:xfrm>
          <a:custGeom>
            <a:avLst/>
            <a:gdLst/>
            <a:ahLst/>
            <a:cxnLst/>
            <a:rect l="l" t="t" r="r" b="b"/>
            <a:pathLst>
              <a:path w="2407" h="2407" fill="none" extrusionOk="0">
                <a:moveTo>
                  <a:pt x="2406" y="1215"/>
                </a:moveTo>
                <a:cubicBezTo>
                  <a:pt x="2406" y="1869"/>
                  <a:pt x="1869" y="2406"/>
                  <a:pt x="1192" y="2406"/>
                </a:cubicBezTo>
                <a:cubicBezTo>
                  <a:pt x="538" y="2406"/>
                  <a:pt x="1" y="1869"/>
                  <a:pt x="1" y="1215"/>
                </a:cubicBezTo>
                <a:cubicBezTo>
                  <a:pt x="1" y="538"/>
                  <a:pt x="538" y="1"/>
                  <a:pt x="1192" y="1"/>
                </a:cubicBezTo>
                <a:cubicBezTo>
                  <a:pt x="1869" y="1"/>
                  <a:pt x="2406" y="538"/>
                  <a:pt x="2406" y="1215"/>
                </a:cubicBezTo>
                <a:close/>
              </a:path>
            </a:pathLst>
          </a:custGeom>
          <a:solidFill>
            <a:srgbClr val="F5A623"/>
          </a:solidFill>
          <a:ln w="7600" cap="flat" cmpd="sng">
            <a:solidFill>
              <a:srgbClr val="F5A623"/>
            </a:solidFill>
            <a:prstDash val="solid"/>
            <a:miter lim="23353"/>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986" name="Google Shape;986;p33">
            <a:extLst>
              <a:ext uri="{FF2B5EF4-FFF2-40B4-BE49-F238E27FC236}">
                <a16:creationId xmlns:a16="http://schemas.microsoft.com/office/drawing/2014/main" id="{1C475D27-70FC-62FD-58DA-E23FC0F883DD}"/>
              </a:ext>
            </a:extLst>
          </p:cNvPr>
          <p:cNvSpPr/>
          <p:nvPr/>
        </p:nvSpPr>
        <p:spPr>
          <a:xfrm>
            <a:off x="2260753" y="3606354"/>
            <a:ext cx="58528" cy="57943"/>
          </a:xfrm>
          <a:custGeom>
            <a:avLst/>
            <a:gdLst/>
            <a:ahLst/>
            <a:cxnLst/>
            <a:rect l="l" t="t" r="r" b="b"/>
            <a:pathLst>
              <a:path w="1168" h="1145" extrusionOk="0">
                <a:moveTo>
                  <a:pt x="584" y="0"/>
                </a:moveTo>
                <a:cubicBezTo>
                  <a:pt x="280" y="0"/>
                  <a:pt x="0" y="257"/>
                  <a:pt x="0" y="584"/>
                </a:cubicBezTo>
                <a:cubicBezTo>
                  <a:pt x="0" y="888"/>
                  <a:pt x="280" y="1145"/>
                  <a:pt x="584" y="1145"/>
                </a:cubicBezTo>
                <a:cubicBezTo>
                  <a:pt x="911" y="1145"/>
                  <a:pt x="1168" y="888"/>
                  <a:pt x="1168" y="584"/>
                </a:cubicBezTo>
                <a:cubicBezTo>
                  <a:pt x="1168" y="257"/>
                  <a:pt x="911" y="0"/>
                  <a:pt x="584" y="0"/>
                </a:cubicBezTo>
                <a:close/>
              </a:path>
            </a:pathLst>
          </a:custGeom>
          <a:solidFill>
            <a:srgbClr val="F5A623"/>
          </a:solidFill>
          <a:ln>
            <a:solidFill>
              <a:srgbClr val="F5A623"/>
            </a:solid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987" name="Google Shape;987;p33">
            <a:extLst>
              <a:ext uri="{FF2B5EF4-FFF2-40B4-BE49-F238E27FC236}">
                <a16:creationId xmlns:a16="http://schemas.microsoft.com/office/drawing/2014/main" id="{AB65D798-2AAA-A48D-6F26-16943223160B}"/>
              </a:ext>
            </a:extLst>
          </p:cNvPr>
          <p:cNvSpPr/>
          <p:nvPr/>
        </p:nvSpPr>
        <p:spPr>
          <a:xfrm>
            <a:off x="3565708" y="3049237"/>
            <a:ext cx="1118571" cy="403075"/>
          </a:xfrm>
          <a:custGeom>
            <a:avLst/>
            <a:gdLst/>
            <a:ahLst/>
            <a:cxnLst/>
            <a:rect l="l" t="t" r="r" b="b"/>
            <a:pathLst>
              <a:path w="27137" h="7965" fill="none" extrusionOk="0">
                <a:moveTo>
                  <a:pt x="27137" y="7964"/>
                </a:moveTo>
                <a:lnTo>
                  <a:pt x="27137" y="1238"/>
                </a:lnTo>
                <a:cubicBezTo>
                  <a:pt x="27137" y="561"/>
                  <a:pt x="26576" y="1"/>
                  <a:pt x="25876" y="1"/>
                </a:cubicBezTo>
                <a:lnTo>
                  <a:pt x="1261" y="1"/>
                </a:lnTo>
                <a:cubicBezTo>
                  <a:pt x="561" y="1"/>
                  <a:pt x="0" y="561"/>
                  <a:pt x="0" y="1238"/>
                </a:cubicBezTo>
                <a:lnTo>
                  <a:pt x="0" y="7964"/>
                </a:lnTo>
              </a:path>
            </a:pathLst>
          </a:custGeom>
          <a:solidFill>
            <a:srgbClr val="9B51E0"/>
          </a:solidFill>
          <a:ln w="7600" cap="rnd" cmpd="sng">
            <a:solidFill>
              <a:srgbClr val="9B51E0"/>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988" name="Google Shape;988;p33">
            <a:extLst>
              <a:ext uri="{FF2B5EF4-FFF2-40B4-BE49-F238E27FC236}">
                <a16:creationId xmlns:a16="http://schemas.microsoft.com/office/drawing/2014/main" id="{ED0FC1A7-F6F4-A769-AF9D-FE6BB4779F30}"/>
              </a:ext>
            </a:extLst>
          </p:cNvPr>
          <p:cNvSpPr/>
          <p:nvPr/>
        </p:nvSpPr>
        <p:spPr>
          <a:xfrm>
            <a:off x="3566297" y="3783570"/>
            <a:ext cx="1118580" cy="798637"/>
          </a:xfrm>
          <a:custGeom>
            <a:avLst/>
            <a:gdLst/>
            <a:ahLst/>
            <a:cxnLst/>
            <a:rect l="l" t="t" r="r" b="b"/>
            <a:pathLst>
              <a:path w="27137" h="7965" fill="none" extrusionOk="0">
                <a:moveTo>
                  <a:pt x="0" y="1"/>
                </a:moveTo>
                <a:lnTo>
                  <a:pt x="0" y="6703"/>
                </a:lnTo>
                <a:cubicBezTo>
                  <a:pt x="0" y="7404"/>
                  <a:pt x="561" y="7964"/>
                  <a:pt x="1261" y="7964"/>
                </a:cubicBezTo>
                <a:lnTo>
                  <a:pt x="25876" y="7964"/>
                </a:lnTo>
                <a:cubicBezTo>
                  <a:pt x="26576" y="7964"/>
                  <a:pt x="27137" y="7404"/>
                  <a:pt x="27137" y="6703"/>
                </a:cubicBezTo>
                <a:lnTo>
                  <a:pt x="27137" y="1"/>
                </a:lnTo>
              </a:path>
            </a:pathLst>
          </a:custGeom>
          <a:solidFill>
            <a:srgbClr val="9B51E0"/>
          </a:solidFill>
          <a:ln w="7600" cap="rnd" cmpd="sng">
            <a:solidFill>
              <a:srgbClr val="9B51E0"/>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990" name="Google Shape;990;p33">
            <a:extLst>
              <a:ext uri="{FF2B5EF4-FFF2-40B4-BE49-F238E27FC236}">
                <a16:creationId xmlns:a16="http://schemas.microsoft.com/office/drawing/2014/main" id="{B4445662-38F6-19E0-F739-7622F994314E}"/>
              </a:ext>
            </a:extLst>
          </p:cNvPr>
          <p:cNvSpPr/>
          <p:nvPr/>
        </p:nvSpPr>
        <p:spPr>
          <a:xfrm>
            <a:off x="3498578" y="3576419"/>
            <a:ext cx="120564" cy="121809"/>
          </a:xfrm>
          <a:custGeom>
            <a:avLst/>
            <a:gdLst/>
            <a:ahLst/>
            <a:cxnLst/>
            <a:rect l="l" t="t" r="r" b="b"/>
            <a:pathLst>
              <a:path w="2406" h="2407" fill="none" extrusionOk="0">
                <a:moveTo>
                  <a:pt x="2406" y="1215"/>
                </a:moveTo>
                <a:cubicBezTo>
                  <a:pt x="2406" y="1869"/>
                  <a:pt x="1868" y="2406"/>
                  <a:pt x="1191" y="2406"/>
                </a:cubicBezTo>
                <a:cubicBezTo>
                  <a:pt x="537" y="2406"/>
                  <a:pt x="0" y="1869"/>
                  <a:pt x="0" y="1215"/>
                </a:cubicBezTo>
                <a:cubicBezTo>
                  <a:pt x="0" y="538"/>
                  <a:pt x="537" y="1"/>
                  <a:pt x="1191" y="1"/>
                </a:cubicBezTo>
                <a:cubicBezTo>
                  <a:pt x="1868" y="1"/>
                  <a:pt x="2406" y="538"/>
                  <a:pt x="2406" y="1215"/>
                </a:cubicBezTo>
                <a:close/>
              </a:path>
            </a:pathLst>
          </a:custGeom>
          <a:solidFill>
            <a:srgbClr val="9B51E0"/>
          </a:solidFill>
          <a:ln w="7600" cap="flat" cmpd="sng">
            <a:solidFill>
              <a:srgbClr val="9B51E0"/>
            </a:solidFill>
            <a:prstDash val="solid"/>
            <a:miter lim="23353"/>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991" name="Google Shape;991;p33">
            <a:extLst>
              <a:ext uri="{FF2B5EF4-FFF2-40B4-BE49-F238E27FC236}">
                <a16:creationId xmlns:a16="http://schemas.microsoft.com/office/drawing/2014/main" id="{BAB9DFD1-4BEF-A389-3D98-F6FC2B0E3D03}"/>
              </a:ext>
            </a:extLst>
          </p:cNvPr>
          <p:cNvSpPr/>
          <p:nvPr/>
        </p:nvSpPr>
        <p:spPr>
          <a:xfrm>
            <a:off x="3538717" y="3612299"/>
            <a:ext cx="58528" cy="57943"/>
          </a:xfrm>
          <a:custGeom>
            <a:avLst/>
            <a:gdLst/>
            <a:ahLst/>
            <a:cxnLst/>
            <a:rect l="l" t="t" r="r" b="b"/>
            <a:pathLst>
              <a:path w="1168" h="1145" extrusionOk="0">
                <a:moveTo>
                  <a:pt x="584" y="0"/>
                </a:moveTo>
                <a:cubicBezTo>
                  <a:pt x="257" y="0"/>
                  <a:pt x="0" y="257"/>
                  <a:pt x="0" y="584"/>
                </a:cubicBezTo>
                <a:cubicBezTo>
                  <a:pt x="0" y="888"/>
                  <a:pt x="281" y="1145"/>
                  <a:pt x="584" y="1145"/>
                </a:cubicBezTo>
                <a:cubicBezTo>
                  <a:pt x="911" y="1145"/>
                  <a:pt x="1168" y="888"/>
                  <a:pt x="1168" y="584"/>
                </a:cubicBezTo>
                <a:cubicBezTo>
                  <a:pt x="1168" y="257"/>
                  <a:pt x="911" y="0"/>
                  <a:pt x="584" y="0"/>
                </a:cubicBezTo>
                <a:close/>
              </a:path>
            </a:pathLst>
          </a:custGeom>
          <a:solidFill>
            <a:srgbClr val="9B51E0"/>
          </a:solidFill>
          <a:ln>
            <a:solidFill>
              <a:srgbClr val="9B51E0"/>
            </a:solid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992" name="Google Shape;992;p33">
            <a:extLst>
              <a:ext uri="{FF2B5EF4-FFF2-40B4-BE49-F238E27FC236}">
                <a16:creationId xmlns:a16="http://schemas.microsoft.com/office/drawing/2014/main" id="{07C8AB9E-C7BA-4785-63BC-1B18B2DA918A}"/>
              </a:ext>
            </a:extLst>
          </p:cNvPr>
          <p:cNvSpPr/>
          <p:nvPr/>
        </p:nvSpPr>
        <p:spPr>
          <a:xfrm>
            <a:off x="4834392" y="3066395"/>
            <a:ext cx="1118571" cy="403075"/>
          </a:xfrm>
          <a:custGeom>
            <a:avLst/>
            <a:gdLst/>
            <a:ahLst/>
            <a:cxnLst/>
            <a:rect l="l" t="t" r="r" b="b"/>
            <a:pathLst>
              <a:path w="27137" h="7965" fill="none" extrusionOk="0">
                <a:moveTo>
                  <a:pt x="27137" y="7964"/>
                </a:moveTo>
                <a:lnTo>
                  <a:pt x="27137" y="1238"/>
                </a:lnTo>
                <a:cubicBezTo>
                  <a:pt x="27137" y="561"/>
                  <a:pt x="26576" y="1"/>
                  <a:pt x="25876" y="1"/>
                </a:cubicBezTo>
                <a:lnTo>
                  <a:pt x="1261" y="1"/>
                </a:lnTo>
                <a:cubicBezTo>
                  <a:pt x="561" y="1"/>
                  <a:pt x="0" y="561"/>
                  <a:pt x="0" y="1238"/>
                </a:cubicBezTo>
                <a:lnTo>
                  <a:pt x="0" y="7964"/>
                </a:lnTo>
              </a:path>
            </a:pathLst>
          </a:custGeom>
          <a:noFill/>
          <a:ln w="7600" cap="rnd" cmpd="sng">
            <a:solidFill>
              <a:schemeClr val="accent5"/>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993" name="Google Shape;993;p33">
            <a:extLst>
              <a:ext uri="{FF2B5EF4-FFF2-40B4-BE49-F238E27FC236}">
                <a16:creationId xmlns:a16="http://schemas.microsoft.com/office/drawing/2014/main" id="{983AC922-7535-6AA6-956E-9638FF0C49E9}"/>
              </a:ext>
            </a:extLst>
          </p:cNvPr>
          <p:cNvSpPr/>
          <p:nvPr/>
        </p:nvSpPr>
        <p:spPr>
          <a:xfrm>
            <a:off x="4844029" y="3810277"/>
            <a:ext cx="1118580" cy="798637"/>
          </a:xfrm>
          <a:custGeom>
            <a:avLst/>
            <a:gdLst/>
            <a:ahLst/>
            <a:cxnLst/>
            <a:rect l="l" t="t" r="r" b="b"/>
            <a:pathLst>
              <a:path w="27137" h="7965" fill="none" extrusionOk="0">
                <a:moveTo>
                  <a:pt x="0" y="1"/>
                </a:moveTo>
                <a:lnTo>
                  <a:pt x="0" y="6703"/>
                </a:lnTo>
                <a:cubicBezTo>
                  <a:pt x="0" y="7404"/>
                  <a:pt x="561" y="7964"/>
                  <a:pt x="1261" y="7964"/>
                </a:cubicBezTo>
                <a:lnTo>
                  <a:pt x="25876" y="7964"/>
                </a:lnTo>
                <a:cubicBezTo>
                  <a:pt x="26576" y="7964"/>
                  <a:pt x="27137" y="7404"/>
                  <a:pt x="27137" y="6703"/>
                </a:cubicBezTo>
                <a:lnTo>
                  <a:pt x="27137" y="1"/>
                </a:lnTo>
              </a:path>
            </a:pathLst>
          </a:custGeom>
          <a:noFill/>
          <a:ln w="7600" cap="rnd" cmpd="sng">
            <a:solidFill>
              <a:schemeClr val="accent5"/>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995" name="Google Shape;995;p33">
            <a:extLst>
              <a:ext uri="{FF2B5EF4-FFF2-40B4-BE49-F238E27FC236}">
                <a16:creationId xmlns:a16="http://schemas.microsoft.com/office/drawing/2014/main" id="{8CD74482-5102-0D32-C5F0-63C0B31F8561}"/>
              </a:ext>
            </a:extLst>
          </p:cNvPr>
          <p:cNvSpPr/>
          <p:nvPr/>
        </p:nvSpPr>
        <p:spPr>
          <a:xfrm>
            <a:off x="4779417" y="3612298"/>
            <a:ext cx="120615" cy="121809"/>
          </a:xfrm>
          <a:custGeom>
            <a:avLst/>
            <a:gdLst/>
            <a:ahLst/>
            <a:cxnLst/>
            <a:rect l="l" t="t" r="r" b="b"/>
            <a:pathLst>
              <a:path w="2407" h="2407" fill="none" extrusionOk="0">
                <a:moveTo>
                  <a:pt x="2406" y="1215"/>
                </a:moveTo>
                <a:cubicBezTo>
                  <a:pt x="2406" y="1869"/>
                  <a:pt x="1869" y="2406"/>
                  <a:pt x="1215" y="2406"/>
                </a:cubicBezTo>
                <a:cubicBezTo>
                  <a:pt x="561" y="2406"/>
                  <a:pt x="1" y="1869"/>
                  <a:pt x="1" y="1215"/>
                </a:cubicBezTo>
                <a:cubicBezTo>
                  <a:pt x="1" y="538"/>
                  <a:pt x="561" y="1"/>
                  <a:pt x="1215" y="1"/>
                </a:cubicBezTo>
                <a:cubicBezTo>
                  <a:pt x="1869" y="1"/>
                  <a:pt x="2406" y="538"/>
                  <a:pt x="2406" y="1215"/>
                </a:cubicBezTo>
                <a:close/>
              </a:path>
            </a:pathLst>
          </a:custGeom>
          <a:noFill/>
          <a:ln w="7600" cap="flat" cmpd="sng">
            <a:solidFill>
              <a:srgbClr val="647586"/>
            </a:solidFill>
            <a:prstDash val="solid"/>
            <a:miter lim="23353"/>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996" name="Google Shape;996;p33">
            <a:extLst>
              <a:ext uri="{FF2B5EF4-FFF2-40B4-BE49-F238E27FC236}">
                <a16:creationId xmlns:a16="http://schemas.microsoft.com/office/drawing/2014/main" id="{8313CDF8-6770-1539-1559-3DC4247AFC2B}"/>
              </a:ext>
            </a:extLst>
          </p:cNvPr>
          <p:cNvSpPr/>
          <p:nvPr/>
        </p:nvSpPr>
        <p:spPr>
          <a:xfrm>
            <a:off x="4809263" y="3662816"/>
            <a:ext cx="58578" cy="57943"/>
          </a:xfrm>
          <a:custGeom>
            <a:avLst/>
            <a:gdLst/>
            <a:ahLst/>
            <a:cxnLst/>
            <a:rect l="l" t="t" r="r" b="b"/>
            <a:pathLst>
              <a:path w="1169" h="1145" extrusionOk="0">
                <a:moveTo>
                  <a:pt x="584" y="0"/>
                </a:moveTo>
                <a:cubicBezTo>
                  <a:pt x="257" y="0"/>
                  <a:pt x="0" y="257"/>
                  <a:pt x="0" y="584"/>
                </a:cubicBezTo>
                <a:cubicBezTo>
                  <a:pt x="0" y="888"/>
                  <a:pt x="257" y="1145"/>
                  <a:pt x="584" y="1145"/>
                </a:cubicBezTo>
                <a:cubicBezTo>
                  <a:pt x="911" y="1145"/>
                  <a:pt x="1168" y="888"/>
                  <a:pt x="1168" y="584"/>
                </a:cubicBezTo>
                <a:cubicBezTo>
                  <a:pt x="1168" y="257"/>
                  <a:pt x="911" y="0"/>
                  <a:pt x="584" y="0"/>
                </a:cubicBez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1029" name="Google Shape;1029;p33">
            <a:extLst>
              <a:ext uri="{FF2B5EF4-FFF2-40B4-BE49-F238E27FC236}">
                <a16:creationId xmlns:a16="http://schemas.microsoft.com/office/drawing/2014/main" id="{4823C7E0-9D29-1AA9-AC50-E4DB3AEC7F72}"/>
              </a:ext>
            </a:extLst>
          </p:cNvPr>
          <p:cNvSpPr txBox="1"/>
          <p:nvPr/>
        </p:nvSpPr>
        <p:spPr>
          <a:xfrm>
            <a:off x="2275225" y="3178131"/>
            <a:ext cx="1086535" cy="1407519"/>
          </a:xfrm>
          <a:prstGeom prst="rect">
            <a:avLst/>
          </a:prstGeom>
          <a:noFill/>
          <a:ln>
            <a:noFill/>
          </a:ln>
        </p:spPr>
        <p:txBody>
          <a:bodyPr spcFirstLastPara="1" wrap="square" lIns="72000" tIns="121900" rIns="72000" bIns="121900" anchor="ctr" anchorCtr="0">
            <a:noAutofit/>
          </a:bodyPr>
          <a:lstStyle/>
          <a:p>
            <a:pPr marL="0" marR="0" lvl="0" indent="0" algn="ctr" defTabSz="1219170" rtl="0" eaLnBrk="1" fontAlgn="auto" latinLnBrk="0" hangingPunct="1">
              <a:lnSpc>
                <a:spcPct val="100000"/>
              </a:lnSpc>
              <a:spcBef>
                <a:spcPts val="0"/>
              </a:spcBef>
              <a:spcAft>
                <a:spcPts val="0"/>
              </a:spcAft>
              <a:buClr>
                <a:srgbClr val="000000"/>
              </a:buClr>
              <a:buSzTx/>
              <a:buFontTx/>
              <a:buNone/>
              <a:tabLst/>
              <a:defRPr/>
            </a:pPr>
            <a:r>
              <a:rPr kumimoji="0" lang="en-GB" sz="11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Roboto"/>
              </a:rPr>
              <a:t>Fund advertised and proposal invited</a:t>
            </a:r>
          </a:p>
          <a:p>
            <a:pPr marL="0" marR="0" lvl="0" indent="0" algn="ctr" defTabSz="1219170" rtl="0" eaLnBrk="1" fontAlgn="auto" latinLnBrk="0" hangingPunct="1">
              <a:lnSpc>
                <a:spcPct val="100000"/>
              </a:lnSpc>
              <a:spcBef>
                <a:spcPts val="0"/>
              </a:spcBef>
              <a:spcAft>
                <a:spcPts val="0"/>
              </a:spcAft>
              <a:buClr>
                <a:srgbClr val="000000"/>
              </a:buClr>
              <a:buSzTx/>
              <a:buFontTx/>
              <a:buNone/>
              <a:tabLst/>
              <a:defRPr/>
            </a:pPr>
            <a:endParaRPr kumimoji="0" lang="en-GB" sz="11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Roboto"/>
            </a:endParaRPr>
          </a:p>
        </p:txBody>
      </p:sp>
      <p:sp>
        <p:nvSpPr>
          <p:cNvPr id="1030" name="Google Shape;1030;p33">
            <a:extLst>
              <a:ext uri="{FF2B5EF4-FFF2-40B4-BE49-F238E27FC236}">
                <a16:creationId xmlns:a16="http://schemas.microsoft.com/office/drawing/2014/main" id="{16FEBA65-09D8-EF46-3058-2580225B0256}"/>
              </a:ext>
            </a:extLst>
          </p:cNvPr>
          <p:cNvSpPr txBox="1"/>
          <p:nvPr/>
        </p:nvSpPr>
        <p:spPr>
          <a:xfrm>
            <a:off x="3593566" y="3441298"/>
            <a:ext cx="1086535" cy="615457"/>
          </a:xfrm>
          <a:prstGeom prst="rect">
            <a:avLst/>
          </a:prstGeom>
          <a:noFill/>
          <a:ln>
            <a:noFill/>
          </a:ln>
        </p:spPr>
        <p:txBody>
          <a:bodyPr spcFirstLastPara="1" wrap="square" lIns="72000" tIns="121900" rIns="72000" bIns="121900" anchor="ctr" anchorCtr="0">
            <a:noAutofit/>
          </a:bodyPr>
          <a:lstStyle/>
          <a:p>
            <a:pPr marL="0" marR="0" lvl="0" indent="0" algn="ctr" defTabSz="1219170" rtl="0" eaLnBrk="1" fontAlgn="auto" latinLnBrk="0" hangingPunct="1">
              <a:lnSpc>
                <a:spcPct val="100000"/>
              </a:lnSpc>
              <a:spcBef>
                <a:spcPts val="0"/>
              </a:spcBef>
              <a:spcAft>
                <a:spcPts val="0"/>
              </a:spcAft>
              <a:buClr>
                <a:srgbClr val="000000"/>
              </a:buClr>
              <a:buSzTx/>
              <a:buFontTx/>
              <a:buNone/>
              <a:tabLst/>
              <a:defRPr/>
            </a:pPr>
            <a:r>
              <a:rPr kumimoji="0" lang="en" sz="11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Roboto"/>
              </a:rPr>
              <a:t>Fund closes for applications</a:t>
            </a:r>
            <a:endParaRPr kumimoji="0" sz="11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Roboto"/>
            </a:endParaRPr>
          </a:p>
        </p:txBody>
      </p:sp>
      <p:sp>
        <p:nvSpPr>
          <p:cNvPr id="1031" name="Google Shape;1031;p33">
            <a:extLst>
              <a:ext uri="{FF2B5EF4-FFF2-40B4-BE49-F238E27FC236}">
                <a16:creationId xmlns:a16="http://schemas.microsoft.com/office/drawing/2014/main" id="{B938E902-67B8-A096-B1CE-A874161D9A50}"/>
              </a:ext>
            </a:extLst>
          </p:cNvPr>
          <p:cNvSpPr txBox="1"/>
          <p:nvPr/>
        </p:nvSpPr>
        <p:spPr>
          <a:xfrm>
            <a:off x="4834392" y="3250774"/>
            <a:ext cx="1142254" cy="1175931"/>
          </a:xfrm>
          <a:prstGeom prst="rect">
            <a:avLst/>
          </a:prstGeom>
          <a:noFill/>
          <a:ln>
            <a:noFill/>
          </a:ln>
        </p:spPr>
        <p:txBody>
          <a:bodyPr spcFirstLastPara="1" wrap="square" lIns="72000" tIns="121900" rIns="72000" bIns="121900" anchor="ctr" anchorCtr="0">
            <a:noAutofit/>
          </a:bodyPr>
          <a:lstStyle/>
          <a:p>
            <a:pPr marL="0" marR="0" lvl="0" indent="0" algn="ctr" defTabSz="1219170" rtl="0" eaLnBrk="1" fontAlgn="auto" latinLnBrk="0" hangingPunct="1">
              <a:lnSpc>
                <a:spcPct val="100000"/>
              </a:lnSpc>
              <a:spcBef>
                <a:spcPts val="0"/>
              </a:spcBef>
              <a:spcAft>
                <a:spcPts val="0"/>
              </a:spcAft>
              <a:buClr>
                <a:srgbClr val="000000"/>
              </a:buClr>
              <a:buSzTx/>
              <a:buFontTx/>
              <a:buNone/>
              <a:tabLst/>
              <a:defRPr/>
            </a:pPr>
            <a:r>
              <a:rPr kumimoji="0" lang="en" sz="11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Roboto"/>
              </a:rPr>
              <a:t>Schemes assessed and prioritised with recommendation produced for Programme Board</a:t>
            </a:r>
            <a:endParaRPr kumimoji="0" sz="11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Roboto"/>
            </a:endParaRPr>
          </a:p>
        </p:txBody>
      </p:sp>
      <p:sp>
        <p:nvSpPr>
          <p:cNvPr id="1034" name="Google Shape;1034;p33">
            <a:extLst>
              <a:ext uri="{FF2B5EF4-FFF2-40B4-BE49-F238E27FC236}">
                <a16:creationId xmlns:a16="http://schemas.microsoft.com/office/drawing/2014/main" id="{B7FC1214-28E7-DA16-F9EB-2A47518BD52E}"/>
              </a:ext>
            </a:extLst>
          </p:cNvPr>
          <p:cNvSpPr/>
          <p:nvPr/>
        </p:nvSpPr>
        <p:spPr>
          <a:xfrm>
            <a:off x="2219958" y="2382303"/>
            <a:ext cx="1177734" cy="402948"/>
          </a:xfrm>
          <a:prstGeom prst="roundRect">
            <a:avLst>
              <a:gd name="adj" fmla="val 11918"/>
            </a:avLst>
          </a:prstGeom>
          <a:solidFill>
            <a:srgbClr val="F5A623"/>
          </a:solidFill>
          <a:ln w="9525" cap="flat" cmpd="sng">
            <a:solidFill>
              <a:srgbClr val="F5A623"/>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ctr" defTabSz="1219170" rtl="0" eaLnBrk="1" fontAlgn="auto" latinLnBrk="0" hangingPunct="1">
              <a:lnSpc>
                <a:spcPct val="100000"/>
              </a:lnSpc>
              <a:spcBef>
                <a:spcPts val="0"/>
              </a:spcBef>
              <a:spcAft>
                <a:spcPts val="0"/>
              </a:spcAft>
              <a:buClr>
                <a:srgbClr val="000000"/>
              </a:buClr>
              <a:buSzPts val="1100"/>
              <a:buFontTx/>
              <a:buNone/>
              <a:tabLst/>
              <a:defRPr/>
            </a:pPr>
            <a:r>
              <a:rPr lang="en" sz="1600" b="1" kern="0" dirty="0">
                <a:solidFill>
                  <a:srgbClr val="FFFFFF"/>
                </a:solidFill>
                <a:latin typeface="Calibri" panose="020F0502020204030204" pitchFamily="34" charset="0"/>
                <a:ea typeface="Calibri" panose="020F0502020204030204" pitchFamily="34" charset="0"/>
                <a:cs typeface="Calibri" panose="020F0502020204030204" pitchFamily="34" charset="0"/>
                <a:sym typeface="Fira Sans Extra Condensed"/>
              </a:rPr>
              <a:t>25</a:t>
            </a:r>
            <a:r>
              <a:rPr kumimoji="0" lang="en" sz="1600" b="1"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sym typeface="Fira Sans Extra Condensed"/>
              </a:rPr>
              <a:t> May 26</a:t>
            </a:r>
            <a:endParaRPr kumimoji="0" sz="1600" b="1"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sym typeface="Fira Sans Extra Condensed"/>
            </a:endParaRPr>
          </a:p>
        </p:txBody>
      </p:sp>
      <p:sp>
        <p:nvSpPr>
          <p:cNvPr id="1035" name="Google Shape;1035;p33">
            <a:extLst>
              <a:ext uri="{FF2B5EF4-FFF2-40B4-BE49-F238E27FC236}">
                <a16:creationId xmlns:a16="http://schemas.microsoft.com/office/drawing/2014/main" id="{B72A2BB2-C63B-349C-5456-E37F0429864B}"/>
              </a:ext>
            </a:extLst>
          </p:cNvPr>
          <p:cNvSpPr/>
          <p:nvPr/>
        </p:nvSpPr>
        <p:spPr>
          <a:xfrm>
            <a:off x="3506213" y="2382303"/>
            <a:ext cx="1177734" cy="402948"/>
          </a:xfrm>
          <a:prstGeom prst="roundRect">
            <a:avLst>
              <a:gd name="adj" fmla="val 11918"/>
            </a:avLst>
          </a:prstGeom>
          <a:solidFill>
            <a:srgbClr val="9B51E0"/>
          </a:solidFill>
          <a:ln w="9525" cap="flat" cmpd="sng">
            <a:solidFill>
              <a:srgbClr val="9B51E0"/>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ctr" defTabSz="1219170" rtl="0" eaLnBrk="1" fontAlgn="auto" latinLnBrk="0" hangingPunct="1">
              <a:lnSpc>
                <a:spcPct val="100000"/>
              </a:lnSpc>
              <a:spcBef>
                <a:spcPts val="0"/>
              </a:spcBef>
              <a:spcAft>
                <a:spcPts val="0"/>
              </a:spcAft>
              <a:buClr>
                <a:srgbClr val="000000"/>
              </a:buClr>
              <a:buSzPts val="1100"/>
              <a:buFontTx/>
              <a:buNone/>
              <a:tabLst/>
              <a:defRPr/>
            </a:pPr>
            <a:r>
              <a:rPr lang="en" sz="1600" b="1" kern="0" dirty="0">
                <a:solidFill>
                  <a:srgbClr val="FFFFFF"/>
                </a:solidFill>
                <a:latin typeface="Calibri" panose="020F0502020204030204" pitchFamily="34" charset="0"/>
                <a:ea typeface="Calibri" panose="020F0502020204030204" pitchFamily="34" charset="0"/>
                <a:cs typeface="Calibri" panose="020F0502020204030204" pitchFamily="34" charset="0"/>
                <a:sym typeface="Fira Sans Extra Condensed"/>
              </a:rPr>
              <a:t>19</a:t>
            </a:r>
            <a:r>
              <a:rPr kumimoji="0" lang="en" sz="1600" b="1"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sym typeface="Fira Sans Extra Condensed"/>
              </a:rPr>
              <a:t> July 26</a:t>
            </a:r>
            <a:endParaRPr kumimoji="0" sz="1600" b="1"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sym typeface="Fira Sans Extra Condensed"/>
            </a:endParaRPr>
          </a:p>
        </p:txBody>
      </p:sp>
      <p:sp>
        <p:nvSpPr>
          <p:cNvPr id="1036" name="Google Shape;1036;p33">
            <a:extLst>
              <a:ext uri="{FF2B5EF4-FFF2-40B4-BE49-F238E27FC236}">
                <a16:creationId xmlns:a16="http://schemas.microsoft.com/office/drawing/2014/main" id="{D8D7AEE0-42BF-3C90-FDB0-87E36AC77EFA}"/>
              </a:ext>
            </a:extLst>
          </p:cNvPr>
          <p:cNvSpPr/>
          <p:nvPr/>
        </p:nvSpPr>
        <p:spPr>
          <a:xfrm>
            <a:off x="4792468" y="2382303"/>
            <a:ext cx="1177734" cy="402948"/>
          </a:xfrm>
          <a:prstGeom prst="roundRect">
            <a:avLst>
              <a:gd name="adj" fmla="val 11918"/>
            </a:avLst>
          </a:prstGeom>
          <a:solidFill>
            <a:schemeClr val="accent5"/>
          </a:solidFill>
          <a:ln w="9525" cap="flat" cmpd="sng">
            <a:solidFill>
              <a:schemeClr val="accent5"/>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ctr" defTabSz="1219170" rtl="0" eaLnBrk="1" fontAlgn="auto" latinLnBrk="0" hangingPunct="1">
              <a:lnSpc>
                <a:spcPct val="100000"/>
              </a:lnSpc>
              <a:spcBef>
                <a:spcPts val="0"/>
              </a:spcBef>
              <a:spcAft>
                <a:spcPts val="0"/>
              </a:spcAft>
              <a:buClr>
                <a:srgbClr val="000000"/>
              </a:buClr>
              <a:buSzPts val="1100"/>
              <a:buFontTx/>
              <a:buNone/>
              <a:tabLst/>
              <a:defRPr/>
            </a:pPr>
            <a:r>
              <a:rPr lang="en" sz="1600" b="1" kern="0" dirty="0">
                <a:solidFill>
                  <a:srgbClr val="FFFFFF"/>
                </a:solidFill>
                <a:latin typeface="Calibri" panose="020F0502020204030204" pitchFamily="34" charset="0"/>
                <a:ea typeface="Calibri" panose="020F0502020204030204" pitchFamily="34" charset="0"/>
                <a:cs typeface="Calibri" panose="020F0502020204030204" pitchFamily="34" charset="0"/>
                <a:sym typeface="Fira Sans Extra Condensed"/>
              </a:rPr>
              <a:t>31</a:t>
            </a:r>
            <a:r>
              <a:rPr kumimoji="0" lang="en" sz="1600" b="1"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sym typeface="Fira Sans Extra Condensed"/>
              </a:rPr>
              <a:t> July 26</a:t>
            </a:r>
            <a:endParaRPr kumimoji="0" sz="1600" b="1"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sym typeface="Fira Sans Extra Condensed"/>
            </a:endParaRPr>
          </a:p>
        </p:txBody>
      </p:sp>
      <p:sp>
        <p:nvSpPr>
          <p:cNvPr id="3" name="Google Shape;992;p33">
            <a:extLst>
              <a:ext uri="{FF2B5EF4-FFF2-40B4-BE49-F238E27FC236}">
                <a16:creationId xmlns:a16="http://schemas.microsoft.com/office/drawing/2014/main" id="{1EB64147-9BE0-30EA-0711-807C54F46215}"/>
              </a:ext>
            </a:extLst>
          </p:cNvPr>
          <p:cNvSpPr/>
          <p:nvPr/>
        </p:nvSpPr>
        <p:spPr>
          <a:xfrm>
            <a:off x="6136110" y="3066395"/>
            <a:ext cx="1118571" cy="403075"/>
          </a:xfrm>
          <a:custGeom>
            <a:avLst/>
            <a:gdLst/>
            <a:ahLst/>
            <a:cxnLst/>
            <a:rect l="l" t="t" r="r" b="b"/>
            <a:pathLst>
              <a:path w="27137" h="7965" fill="none" extrusionOk="0">
                <a:moveTo>
                  <a:pt x="27137" y="7964"/>
                </a:moveTo>
                <a:lnTo>
                  <a:pt x="27137" y="1238"/>
                </a:lnTo>
                <a:cubicBezTo>
                  <a:pt x="27137" y="561"/>
                  <a:pt x="26576" y="1"/>
                  <a:pt x="25876" y="1"/>
                </a:cubicBezTo>
                <a:lnTo>
                  <a:pt x="1261" y="1"/>
                </a:lnTo>
                <a:cubicBezTo>
                  <a:pt x="561" y="1"/>
                  <a:pt x="0" y="561"/>
                  <a:pt x="0" y="1238"/>
                </a:cubicBezTo>
                <a:lnTo>
                  <a:pt x="0" y="7964"/>
                </a:lnTo>
              </a:path>
            </a:pathLst>
          </a:custGeom>
          <a:solidFill>
            <a:srgbClr val="7A1FA2"/>
          </a:solidFill>
          <a:ln w="7600" cap="rnd" cmpd="sng">
            <a:solidFill>
              <a:srgbClr val="7A1FA2"/>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4" name="Google Shape;993;p33">
            <a:extLst>
              <a:ext uri="{FF2B5EF4-FFF2-40B4-BE49-F238E27FC236}">
                <a16:creationId xmlns:a16="http://schemas.microsoft.com/office/drawing/2014/main" id="{2E971AE0-6BF4-C15B-760D-B60B75EE7ECD}"/>
              </a:ext>
            </a:extLst>
          </p:cNvPr>
          <p:cNvSpPr/>
          <p:nvPr/>
        </p:nvSpPr>
        <p:spPr>
          <a:xfrm>
            <a:off x="6136102" y="3776040"/>
            <a:ext cx="1118580" cy="798637"/>
          </a:xfrm>
          <a:custGeom>
            <a:avLst/>
            <a:gdLst/>
            <a:ahLst/>
            <a:cxnLst/>
            <a:rect l="l" t="t" r="r" b="b"/>
            <a:pathLst>
              <a:path w="27137" h="7965" fill="none" extrusionOk="0">
                <a:moveTo>
                  <a:pt x="0" y="1"/>
                </a:moveTo>
                <a:lnTo>
                  <a:pt x="0" y="6703"/>
                </a:lnTo>
                <a:cubicBezTo>
                  <a:pt x="0" y="7404"/>
                  <a:pt x="561" y="7964"/>
                  <a:pt x="1261" y="7964"/>
                </a:cubicBezTo>
                <a:lnTo>
                  <a:pt x="25876" y="7964"/>
                </a:lnTo>
                <a:cubicBezTo>
                  <a:pt x="26576" y="7964"/>
                  <a:pt x="27137" y="7404"/>
                  <a:pt x="27137" y="6703"/>
                </a:cubicBezTo>
                <a:lnTo>
                  <a:pt x="27137" y="1"/>
                </a:lnTo>
              </a:path>
            </a:pathLst>
          </a:custGeom>
          <a:solidFill>
            <a:srgbClr val="7A1FA2"/>
          </a:solidFill>
          <a:ln w="7600" cap="rnd" cmpd="sng">
            <a:solidFill>
              <a:srgbClr val="7A1FA2"/>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6" name="Google Shape;995;p33">
            <a:extLst>
              <a:ext uri="{FF2B5EF4-FFF2-40B4-BE49-F238E27FC236}">
                <a16:creationId xmlns:a16="http://schemas.microsoft.com/office/drawing/2014/main" id="{35FE022D-313B-FE5A-7108-123128DCE559}"/>
              </a:ext>
            </a:extLst>
          </p:cNvPr>
          <p:cNvSpPr/>
          <p:nvPr/>
        </p:nvSpPr>
        <p:spPr>
          <a:xfrm>
            <a:off x="6078723" y="3574420"/>
            <a:ext cx="120615" cy="121809"/>
          </a:xfrm>
          <a:custGeom>
            <a:avLst/>
            <a:gdLst/>
            <a:ahLst/>
            <a:cxnLst/>
            <a:rect l="l" t="t" r="r" b="b"/>
            <a:pathLst>
              <a:path w="2407" h="2407" fill="none" extrusionOk="0">
                <a:moveTo>
                  <a:pt x="2406" y="1215"/>
                </a:moveTo>
                <a:cubicBezTo>
                  <a:pt x="2406" y="1869"/>
                  <a:pt x="1869" y="2406"/>
                  <a:pt x="1215" y="2406"/>
                </a:cubicBezTo>
                <a:cubicBezTo>
                  <a:pt x="561" y="2406"/>
                  <a:pt x="1" y="1869"/>
                  <a:pt x="1" y="1215"/>
                </a:cubicBezTo>
                <a:cubicBezTo>
                  <a:pt x="1" y="538"/>
                  <a:pt x="561" y="1"/>
                  <a:pt x="1215" y="1"/>
                </a:cubicBezTo>
                <a:cubicBezTo>
                  <a:pt x="1869" y="1"/>
                  <a:pt x="2406" y="538"/>
                  <a:pt x="2406" y="1215"/>
                </a:cubicBezTo>
                <a:close/>
              </a:path>
            </a:pathLst>
          </a:custGeom>
          <a:solidFill>
            <a:srgbClr val="7A1FA2"/>
          </a:solidFill>
          <a:ln w="7600" cap="flat" cmpd="sng">
            <a:solidFill>
              <a:srgbClr val="7A1FA2"/>
            </a:solidFill>
            <a:prstDash val="solid"/>
            <a:miter lim="23353"/>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7" name="Google Shape;996;p33">
            <a:extLst>
              <a:ext uri="{FF2B5EF4-FFF2-40B4-BE49-F238E27FC236}">
                <a16:creationId xmlns:a16="http://schemas.microsoft.com/office/drawing/2014/main" id="{E77EC4A5-A4F4-F1DF-DEBB-071B4B820254}"/>
              </a:ext>
            </a:extLst>
          </p:cNvPr>
          <p:cNvSpPr/>
          <p:nvPr/>
        </p:nvSpPr>
        <p:spPr>
          <a:xfrm>
            <a:off x="6102902" y="3604769"/>
            <a:ext cx="58578" cy="57943"/>
          </a:xfrm>
          <a:custGeom>
            <a:avLst/>
            <a:gdLst/>
            <a:ahLst/>
            <a:cxnLst/>
            <a:rect l="l" t="t" r="r" b="b"/>
            <a:pathLst>
              <a:path w="1169" h="1145" extrusionOk="0">
                <a:moveTo>
                  <a:pt x="584" y="0"/>
                </a:moveTo>
                <a:cubicBezTo>
                  <a:pt x="257" y="0"/>
                  <a:pt x="0" y="257"/>
                  <a:pt x="0" y="584"/>
                </a:cubicBezTo>
                <a:cubicBezTo>
                  <a:pt x="0" y="888"/>
                  <a:pt x="257" y="1145"/>
                  <a:pt x="584" y="1145"/>
                </a:cubicBezTo>
                <a:cubicBezTo>
                  <a:pt x="911" y="1145"/>
                  <a:pt x="1168" y="888"/>
                  <a:pt x="1168" y="584"/>
                </a:cubicBezTo>
                <a:cubicBezTo>
                  <a:pt x="1168" y="257"/>
                  <a:pt x="911" y="0"/>
                  <a:pt x="584" y="0"/>
                </a:cubicBezTo>
                <a:close/>
              </a:path>
            </a:pathLst>
          </a:custGeom>
          <a:solidFill>
            <a:srgbClr val="7A1FA2"/>
          </a:solidFill>
          <a:ln>
            <a:solidFill>
              <a:srgbClr val="7A1FA2"/>
            </a:solid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20" name="Google Shape;1031;p33">
            <a:extLst>
              <a:ext uri="{FF2B5EF4-FFF2-40B4-BE49-F238E27FC236}">
                <a16:creationId xmlns:a16="http://schemas.microsoft.com/office/drawing/2014/main" id="{BB24F020-AD93-18E5-BA47-5AE093E18B1C}"/>
              </a:ext>
            </a:extLst>
          </p:cNvPr>
          <p:cNvSpPr txBox="1"/>
          <p:nvPr/>
        </p:nvSpPr>
        <p:spPr>
          <a:xfrm>
            <a:off x="7394008" y="3340189"/>
            <a:ext cx="1086535" cy="757528"/>
          </a:xfrm>
          <a:prstGeom prst="rect">
            <a:avLst/>
          </a:prstGeom>
          <a:noFill/>
          <a:ln>
            <a:noFill/>
          </a:ln>
        </p:spPr>
        <p:txBody>
          <a:bodyPr spcFirstLastPara="1" wrap="square" lIns="72000" tIns="121900" rIns="72000" bIns="121900" anchor="ctr" anchorCtr="0">
            <a:noAutofit/>
          </a:bodyPr>
          <a:lstStyle/>
          <a:p>
            <a:pPr marL="0" marR="0" lvl="0" indent="0" algn="ctr" defTabSz="1219170" rtl="0" eaLnBrk="1" fontAlgn="auto" latinLnBrk="0" hangingPunct="1">
              <a:lnSpc>
                <a:spcPct val="100000"/>
              </a:lnSpc>
              <a:spcBef>
                <a:spcPts val="0"/>
              </a:spcBef>
              <a:spcAft>
                <a:spcPts val="0"/>
              </a:spcAft>
              <a:buClr>
                <a:srgbClr val="000000"/>
              </a:buClr>
              <a:buSzTx/>
              <a:buFontTx/>
              <a:buNone/>
              <a:tabLst/>
              <a:defRPr/>
            </a:pPr>
            <a:r>
              <a:rPr kumimoji="0" lang="en" sz="11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Roboto"/>
              </a:rPr>
              <a:t>Programme Board approve  prioritised schemes</a:t>
            </a:r>
            <a:endParaRPr kumimoji="0" sz="11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Roboto"/>
            </a:endParaRPr>
          </a:p>
        </p:txBody>
      </p:sp>
      <p:sp>
        <p:nvSpPr>
          <p:cNvPr id="22" name="Title 1">
            <a:extLst>
              <a:ext uri="{FF2B5EF4-FFF2-40B4-BE49-F238E27FC236}">
                <a16:creationId xmlns:a16="http://schemas.microsoft.com/office/drawing/2014/main" id="{15A5F2F4-191B-9E57-F59F-DC5AE153893F}"/>
              </a:ext>
            </a:extLst>
          </p:cNvPr>
          <p:cNvSpPr>
            <a:spLocks noGrp="1"/>
          </p:cNvSpPr>
          <p:nvPr>
            <p:ph type="title"/>
          </p:nvPr>
        </p:nvSpPr>
        <p:spPr>
          <a:xfrm>
            <a:off x="270641" y="498235"/>
            <a:ext cx="10515600" cy="520190"/>
          </a:xfrm>
        </p:spPr>
        <p:txBody>
          <a:bodyPr>
            <a:noAutofit/>
          </a:bodyPr>
          <a:lstStyle/>
          <a:p>
            <a:r>
              <a:rPr lang="en-GB" sz="2400" b="1" dirty="0">
                <a:solidFill>
                  <a:schemeClr val="accent6"/>
                </a:solidFill>
                <a:latin typeface="Calibri" panose="020F0502020204030204" pitchFamily="34" charset="0"/>
                <a:ea typeface="Calibri" panose="020F0502020204030204" pitchFamily="34" charset="0"/>
                <a:cs typeface="Calibri" panose="020F0502020204030204" pitchFamily="34" charset="0"/>
              </a:rPr>
              <a:t>Timeline</a:t>
            </a:r>
          </a:p>
        </p:txBody>
      </p:sp>
      <p:sp>
        <p:nvSpPr>
          <p:cNvPr id="29" name="Google Shape;992;p33">
            <a:extLst>
              <a:ext uri="{FF2B5EF4-FFF2-40B4-BE49-F238E27FC236}">
                <a16:creationId xmlns:a16="http://schemas.microsoft.com/office/drawing/2014/main" id="{3C06846A-112A-FBA7-2229-64F8FD135F48}"/>
              </a:ext>
            </a:extLst>
          </p:cNvPr>
          <p:cNvSpPr/>
          <p:nvPr/>
        </p:nvSpPr>
        <p:spPr>
          <a:xfrm>
            <a:off x="8736967" y="3039381"/>
            <a:ext cx="1118571" cy="403075"/>
          </a:xfrm>
          <a:custGeom>
            <a:avLst/>
            <a:gdLst/>
            <a:ahLst/>
            <a:cxnLst/>
            <a:rect l="l" t="t" r="r" b="b"/>
            <a:pathLst>
              <a:path w="27137" h="7965" fill="none" extrusionOk="0">
                <a:moveTo>
                  <a:pt x="27137" y="7964"/>
                </a:moveTo>
                <a:lnTo>
                  <a:pt x="27137" y="1238"/>
                </a:lnTo>
                <a:cubicBezTo>
                  <a:pt x="27137" y="561"/>
                  <a:pt x="26576" y="1"/>
                  <a:pt x="25876" y="1"/>
                </a:cubicBezTo>
                <a:lnTo>
                  <a:pt x="1261" y="1"/>
                </a:lnTo>
                <a:cubicBezTo>
                  <a:pt x="561" y="1"/>
                  <a:pt x="0" y="561"/>
                  <a:pt x="0" y="1238"/>
                </a:cubicBezTo>
                <a:lnTo>
                  <a:pt x="0" y="7964"/>
                </a:lnTo>
              </a:path>
            </a:pathLst>
          </a:custGeom>
          <a:solidFill>
            <a:srgbClr val="2E7D32"/>
          </a:solidFill>
          <a:ln w="7600" cap="rnd" cmpd="sng">
            <a:solidFill>
              <a:srgbClr val="2E7D32"/>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30" name="Google Shape;993;p33">
            <a:extLst>
              <a:ext uri="{FF2B5EF4-FFF2-40B4-BE49-F238E27FC236}">
                <a16:creationId xmlns:a16="http://schemas.microsoft.com/office/drawing/2014/main" id="{11B63E2A-CE1F-99B7-0381-C838F43EE29B}"/>
              </a:ext>
            </a:extLst>
          </p:cNvPr>
          <p:cNvSpPr/>
          <p:nvPr/>
        </p:nvSpPr>
        <p:spPr>
          <a:xfrm>
            <a:off x="8736959" y="3773714"/>
            <a:ext cx="1118580" cy="798637"/>
          </a:xfrm>
          <a:custGeom>
            <a:avLst/>
            <a:gdLst/>
            <a:ahLst/>
            <a:cxnLst/>
            <a:rect l="l" t="t" r="r" b="b"/>
            <a:pathLst>
              <a:path w="27137" h="7965" fill="none" extrusionOk="0">
                <a:moveTo>
                  <a:pt x="0" y="1"/>
                </a:moveTo>
                <a:lnTo>
                  <a:pt x="0" y="6703"/>
                </a:lnTo>
                <a:cubicBezTo>
                  <a:pt x="0" y="7404"/>
                  <a:pt x="561" y="7964"/>
                  <a:pt x="1261" y="7964"/>
                </a:cubicBezTo>
                <a:lnTo>
                  <a:pt x="25876" y="7964"/>
                </a:lnTo>
                <a:cubicBezTo>
                  <a:pt x="26576" y="7964"/>
                  <a:pt x="27137" y="7404"/>
                  <a:pt x="27137" y="6703"/>
                </a:cubicBezTo>
                <a:lnTo>
                  <a:pt x="27137" y="1"/>
                </a:lnTo>
              </a:path>
            </a:pathLst>
          </a:custGeom>
          <a:solidFill>
            <a:srgbClr val="2E7D32"/>
          </a:solidFill>
          <a:ln w="7600" cap="rnd" cmpd="sng">
            <a:solidFill>
              <a:srgbClr val="2E7D32"/>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31" name="Google Shape;995;p33">
            <a:extLst>
              <a:ext uri="{FF2B5EF4-FFF2-40B4-BE49-F238E27FC236}">
                <a16:creationId xmlns:a16="http://schemas.microsoft.com/office/drawing/2014/main" id="{8E8BDAAE-7063-3195-C749-0AAA27E0D27D}"/>
              </a:ext>
            </a:extLst>
          </p:cNvPr>
          <p:cNvSpPr/>
          <p:nvPr/>
        </p:nvSpPr>
        <p:spPr>
          <a:xfrm>
            <a:off x="8667878" y="3566563"/>
            <a:ext cx="120615" cy="121809"/>
          </a:xfrm>
          <a:custGeom>
            <a:avLst/>
            <a:gdLst/>
            <a:ahLst/>
            <a:cxnLst/>
            <a:rect l="l" t="t" r="r" b="b"/>
            <a:pathLst>
              <a:path w="2407" h="2407" fill="none" extrusionOk="0">
                <a:moveTo>
                  <a:pt x="2406" y="1215"/>
                </a:moveTo>
                <a:cubicBezTo>
                  <a:pt x="2406" y="1869"/>
                  <a:pt x="1869" y="2406"/>
                  <a:pt x="1215" y="2406"/>
                </a:cubicBezTo>
                <a:cubicBezTo>
                  <a:pt x="561" y="2406"/>
                  <a:pt x="1" y="1869"/>
                  <a:pt x="1" y="1215"/>
                </a:cubicBezTo>
                <a:cubicBezTo>
                  <a:pt x="1" y="538"/>
                  <a:pt x="561" y="1"/>
                  <a:pt x="1215" y="1"/>
                </a:cubicBezTo>
                <a:cubicBezTo>
                  <a:pt x="1869" y="1"/>
                  <a:pt x="2406" y="538"/>
                  <a:pt x="2406" y="1215"/>
                </a:cubicBezTo>
                <a:close/>
              </a:path>
            </a:pathLst>
          </a:custGeom>
          <a:solidFill>
            <a:srgbClr val="2E7D32"/>
          </a:solidFill>
          <a:ln w="7600" cap="flat" cmpd="sng">
            <a:solidFill>
              <a:srgbClr val="2E7D32"/>
            </a:solidFill>
            <a:prstDash val="solid"/>
            <a:miter lim="23353"/>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32" name="Google Shape;996;p33">
            <a:extLst>
              <a:ext uri="{FF2B5EF4-FFF2-40B4-BE49-F238E27FC236}">
                <a16:creationId xmlns:a16="http://schemas.microsoft.com/office/drawing/2014/main" id="{1F667367-A11C-0506-87C0-B5858BBD7038}"/>
              </a:ext>
            </a:extLst>
          </p:cNvPr>
          <p:cNvSpPr/>
          <p:nvPr/>
        </p:nvSpPr>
        <p:spPr>
          <a:xfrm>
            <a:off x="8703759" y="3602443"/>
            <a:ext cx="58578" cy="57943"/>
          </a:xfrm>
          <a:custGeom>
            <a:avLst/>
            <a:gdLst/>
            <a:ahLst/>
            <a:cxnLst/>
            <a:rect l="l" t="t" r="r" b="b"/>
            <a:pathLst>
              <a:path w="1169" h="1145" extrusionOk="0">
                <a:moveTo>
                  <a:pt x="584" y="0"/>
                </a:moveTo>
                <a:cubicBezTo>
                  <a:pt x="257" y="0"/>
                  <a:pt x="0" y="257"/>
                  <a:pt x="0" y="584"/>
                </a:cubicBezTo>
                <a:cubicBezTo>
                  <a:pt x="0" y="888"/>
                  <a:pt x="257" y="1145"/>
                  <a:pt x="584" y="1145"/>
                </a:cubicBezTo>
                <a:cubicBezTo>
                  <a:pt x="911" y="1145"/>
                  <a:pt x="1168" y="888"/>
                  <a:pt x="1168" y="584"/>
                </a:cubicBezTo>
                <a:cubicBezTo>
                  <a:pt x="1168" y="257"/>
                  <a:pt x="911" y="0"/>
                  <a:pt x="584" y="0"/>
                </a:cubicBezTo>
                <a:close/>
              </a:path>
            </a:pathLst>
          </a:custGeom>
          <a:solidFill>
            <a:srgbClr val="2E7D32"/>
          </a:solidFill>
          <a:ln>
            <a:solidFill>
              <a:srgbClr val="2E7D32"/>
            </a:solid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33" name="Google Shape;1031;p33">
            <a:extLst>
              <a:ext uri="{FF2B5EF4-FFF2-40B4-BE49-F238E27FC236}">
                <a16:creationId xmlns:a16="http://schemas.microsoft.com/office/drawing/2014/main" id="{C9D8C582-B744-8898-62A0-04FDA944CB74}"/>
              </a:ext>
            </a:extLst>
          </p:cNvPr>
          <p:cNvSpPr txBox="1"/>
          <p:nvPr/>
        </p:nvSpPr>
        <p:spPr>
          <a:xfrm>
            <a:off x="8736381" y="3303734"/>
            <a:ext cx="1086535" cy="757528"/>
          </a:xfrm>
          <a:prstGeom prst="rect">
            <a:avLst/>
          </a:prstGeom>
          <a:noFill/>
          <a:ln>
            <a:noFill/>
          </a:ln>
        </p:spPr>
        <p:txBody>
          <a:bodyPr spcFirstLastPara="1" wrap="square" lIns="72000" tIns="121900" rIns="72000" bIns="121900" anchor="ctr" anchorCtr="0">
            <a:noAutofit/>
          </a:bodyPr>
          <a:lstStyle/>
          <a:p>
            <a:pPr marL="0" marR="0" lvl="0" indent="0" algn="ctr" defTabSz="1219170" rtl="0" eaLnBrk="1" fontAlgn="auto" latinLnBrk="0" hangingPunct="1">
              <a:lnSpc>
                <a:spcPct val="100000"/>
              </a:lnSpc>
              <a:spcBef>
                <a:spcPts val="0"/>
              </a:spcBef>
              <a:spcAft>
                <a:spcPts val="0"/>
              </a:spcAft>
              <a:buClr>
                <a:srgbClr val="000000"/>
              </a:buClr>
              <a:buSzTx/>
              <a:buFontTx/>
              <a:buNone/>
              <a:tabLst/>
              <a:defRPr/>
            </a:pPr>
            <a:r>
              <a:rPr kumimoji="0" lang="en" sz="11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Roboto"/>
              </a:rPr>
              <a:t>ICB sign off successful schemesand funding confirmed</a:t>
            </a:r>
            <a:endParaRPr kumimoji="0" sz="11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Roboto"/>
            </a:endParaRPr>
          </a:p>
        </p:txBody>
      </p:sp>
      <p:sp>
        <p:nvSpPr>
          <p:cNvPr id="34" name="Google Shape;1036;p33">
            <a:extLst>
              <a:ext uri="{FF2B5EF4-FFF2-40B4-BE49-F238E27FC236}">
                <a16:creationId xmlns:a16="http://schemas.microsoft.com/office/drawing/2014/main" id="{D1DB30C0-DB9E-F546-8158-5FC9928A2A78}"/>
              </a:ext>
            </a:extLst>
          </p:cNvPr>
          <p:cNvSpPr/>
          <p:nvPr/>
        </p:nvSpPr>
        <p:spPr>
          <a:xfrm>
            <a:off x="8631697" y="2383721"/>
            <a:ext cx="1304734" cy="402948"/>
          </a:xfrm>
          <a:prstGeom prst="roundRect">
            <a:avLst>
              <a:gd name="adj" fmla="val 11918"/>
            </a:avLst>
          </a:prstGeom>
          <a:solidFill>
            <a:srgbClr val="2E7D32"/>
          </a:solidFill>
          <a:ln w="9525" cap="flat" cmpd="sng">
            <a:solidFill>
              <a:srgbClr val="2E7D32"/>
            </a:solidFill>
            <a:prstDash val="solid"/>
            <a:round/>
            <a:headEnd type="none" w="sm" len="sm"/>
            <a:tailEnd type="none" w="sm" len="sm"/>
          </a:ln>
        </p:spPr>
        <p:txBody>
          <a:bodyPr spcFirstLastPara="1" wrap="square" lIns="121900" tIns="121900" rIns="121900" bIns="121900" anchor="ctr" anchorCtr="0">
            <a:noAutofit/>
          </a:bodyPr>
          <a:lstStyle/>
          <a:p>
            <a:pPr algn="ctr" defTabSz="1219170">
              <a:buClr>
                <a:srgbClr val="000000"/>
              </a:buClr>
              <a:buSzPts val="1100"/>
              <a:defRPr/>
            </a:pPr>
            <a:r>
              <a:rPr lang="en" sz="1600" b="1" kern="0" dirty="0">
                <a:solidFill>
                  <a:srgbClr val="FFFFFF"/>
                </a:solidFill>
                <a:latin typeface="Calibri"/>
                <a:ea typeface="Calibri"/>
                <a:cs typeface="Calibri"/>
                <a:sym typeface="Fira Sans Extra Condensed"/>
              </a:rPr>
              <a:t>Sept/Oct 26</a:t>
            </a:r>
            <a:endParaRPr kumimoji="0" sz="1600" b="1" i="0" u="none" strike="noStrike" kern="0" cap="none" spc="0" normalizeH="0" baseline="0" noProof="0" dirty="0">
              <a:ln>
                <a:noFill/>
              </a:ln>
              <a:solidFill>
                <a:srgbClr val="FFFFFF"/>
              </a:solidFill>
              <a:effectLst/>
              <a:uLnTx/>
              <a:uFillTx/>
              <a:latin typeface="Calibri"/>
              <a:ea typeface="Calibri"/>
              <a:cs typeface="Calibri"/>
              <a:sym typeface="Fira Sans Extra Condensed"/>
            </a:endParaRPr>
          </a:p>
        </p:txBody>
      </p:sp>
      <p:sp>
        <p:nvSpPr>
          <p:cNvPr id="2" name="Google Shape;1036;p33">
            <a:extLst>
              <a:ext uri="{FF2B5EF4-FFF2-40B4-BE49-F238E27FC236}">
                <a16:creationId xmlns:a16="http://schemas.microsoft.com/office/drawing/2014/main" id="{205D487A-7544-3602-C0F6-7F56F9191410}"/>
              </a:ext>
            </a:extLst>
          </p:cNvPr>
          <p:cNvSpPr/>
          <p:nvPr/>
        </p:nvSpPr>
        <p:spPr>
          <a:xfrm>
            <a:off x="6098261" y="2379928"/>
            <a:ext cx="2379349" cy="402948"/>
          </a:xfrm>
          <a:prstGeom prst="roundRect">
            <a:avLst>
              <a:gd name="adj" fmla="val 11918"/>
            </a:avLst>
          </a:prstGeom>
          <a:solidFill>
            <a:srgbClr val="7A1FA2"/>
          </a:solidFill>
          <a:ln w="9525" cap="flat" cmpd="sng">
            <a:solidFill>
              <a:srgbClr val="7A1FA2"/>
            </a:solidFill>
            <a:prstDash val="solid"/>
            <a:round/>
            <a:headEnd type="none" w="sm" len="sm"/>
            <a:tailEnd type="none" w="sm" len="sm"/>
          </a:ln>
        </p:spPr>
        <p:txBody>
          <a:bodyPr spcFirstLastPara="1" wrap="square" lIns="121900" tIns="121900" rIns="121900" bIns="121900" anchor="ctr" anchorCtr="0">
            <a:noAutofit/>
          </a:bodyPr>
          <a:lstStyle/>
          <a:p>
            <a:pPr algn="ctr" defTabSz="1219170">
              <a:defRPr/>
            </a:pPr>
            <a:r>
              <a:rPr lang="en" sz="1600" b="1" kern="0" dirty="0">
                <a:solidFill>
                  <a:srgbClr val="FFFFFF"/>
                </a:solidFill>
                <a:latin typeface="Calibri"/>
                <a:ea typeface="Calibri"/>
                <a:cs typeface="Calibri"/>
                <a:sym typeface="Fira Sans Extra Condensed"/>
              </a:rPr>
              <a:t>Aug/Sept 26</a:t>
            </a:r>
            <a:endParaRPr lang="en-US" dirty="0"/>
          </a:p>
        </p:txBody>
      </p:sp>
      <p:sp>
        <p:nvSpPr>
          <p:cNvPr id="5" name="Google Shape;992;p33">
            <a:extLst>
              <a:ext uri="{FF2B5EF4-FFF2-40B4-BE49-F238E27FC236}">
                <a16:creationId xmlns:a16="http://schemas.microsoft.com/office/drawing/2014/main" id="{A2F3F370-5D8E-C17A-DBBC-95B0B73323C4}"/>
              </a:ext>
            </a:extLst>
          </p:cNvPr>
          <p:cNvSpPr/>
          <p:nvPr/>
        </p:nvSpPr>
        <p:spPr>
          <a:xfrm>
            <a:off x="7398186" y="3071754"/>
            <a:ext cx="1118571" cy="403075"/>
          </a:xfrm>
          <a:custGeom>
            <a:avLst/>
            <a:gdLst/>
            <a:ahLst/>
            <a:cxnLst/>
            <a:rect l="l" t="t" r="r" b="b"/>
            <a:pathLst>
              <a:path w="27137" h="7965" fill="none" extrusionOk="0">
                <a:moveTo>
                  <a:pt x="27137" y="7964"/>
                </a:moveTo>
                <a:lnTo>
                  <a:pt x="27137" y="1238"/>
                </a:lnTo>
                <a:cubicBezTo>
                  <a:pt x="27137" y="561"/>
                  <a:pt x="26576" y="1"/>
                  <a:pt x="25876" y="1"/>
                </a:cubicBezTo>
                <a:lnTo>
                  <a:pt x="1261" y="1"/>
                </a:lnTo>
                <a:cubicBezTo>
                  <a:pt x="561" y="1"/>
                  <a:pt x="0" y="561"/>
                  <a:pt x="0" y="1238"/>
                </a:cubicBezTo>
                <a:lnTo>
                  <a:pt x="0" y="7964"/>
                </a:lnTo>
              </a:path>
            </a:pathLst>
          </a:custGeom>
          <a:solidFill>
            <a:srgbClr val="7A1FA2"/>
          </a:solidFill>
          <a:ln w="7600" cap="rnd" cmpd="sng">
            <a:solidFill>
              <a:srgbClr val="7A1FA2"/>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8" name="Google Shape;993;p33">
            <a:extLst>
              <a:ext uri="{FF2B5EF4-FFF2-40B4-BE49-F238E27FC236}">
                <a16:creationId xmlns:a16="http://schemas.microsoft.com/office/drawing/2014/main" id="{28905175-F05B-01E9-8C76-78C4465D2869}"/>
              </a:ext>
            </a:extLst>
          </p:cNvPr>
          <p:cNvSpPr/>
          <p:nvPr/>
        </p:nvSpPr>
        <p:spPr>
          <a:xfrm>
            <a:off x="7398178" y="3725983"/>
            <a:ext cx="1118580" cy="798637"/>
          </a:xfrm>
          <a:custGeom>
            <a:avLst/>
            <a:gdLst/>
            <a:ahLst/>
            <a:cxnLst/>
            <a:rect l="l" t="t" r="r" b="b"/>
            <a:pathLst>
              <a:path w="27137" h="7965" fill="none" extrusionOk="0">
                <a:moveTo>
                  <a:pt x="0" y="1"/>
                </a:moveTo>
                <a:lnTo>
                  <a:pt x="0" y="6703"/>
                </a:lnTo>
                <a:cubicBezTo>
                  <a:pt x="0" y="7404"/>
                  <a:pt x="561" y="7964"/>
                  <a:pt x="1261" y="7964"/>
                </a:cubicBezTo>
                <a:lnTo>
                  <a:pt x="25876" y="7964"/>
                </a:lnTo>
                <a:cubicBezTo>
                  <a:pt x="26576" y="7964"/>
                  <a:pt x="27137" y="7404"/>
                  <a:pt x="27137" y="6703"/>
                </a:cubicBezTo>
                <a:lnTo>
                  <a:pt x="27137" y="1"/>
                </a:lnTo>
              </a:path>
            </a:pathLst>
          </a:custGeom>
          <a:solidFill>
            <a:srgbClr val="7A1FA2"/>
          </a:solidFill>
          <a:ln w="7600" cap="rnd" cmpd="sng">
            <a:solidFill>
              <a:srgbClr val="7A1FA2"/>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9" name="Google Shape;996;p33">
            <a:extLst>
              <a:ext uri="{FF2B5EF4-FFF2-40B4-BE49-F238E27FC236}">
                <a16:creationId xmlns:a16="http://schemas.microsoft.com/office/drawing/2014/main" id="{1172B7FE-788C-51D0-7129-DEB611C231FA}"/>
              </a:ext>
            </a:extLst>
          </p:cNvPr>
          <p:cNvSpPr/>
          <p:nvPr/>
        </p:nvSpPr>
        <p:spPr>
          <a:xfrm>
            <a:off x="7364978" y="3554712"/>
            <a:ext cx="58578" cy="57943"/>
          </a:xfrm>
          <a:custGeom>
            <a:avLst/>
            <a:gdLst/>
            <a:ahLst/>
            <a:cxnLst/>
            <a:rect l="l" t="t" r="r" b="b"/>
            <a:pathLst>
              <a:path w="1169" h="1145" extrusionOk="0">
                <a:moveTo>
                  <a:pt x="584" y="0"/>
                </a:moveTo>
                <a:cubicBezTo>
                  <a:pt x="257" y="0"/>
                  <a:pt x="0" y="257"/>
                  <a:pt x="0" y="584"/>
                </a:cubicBezTo>
                <a:cubicBezTo>
                  <a:pt x="0" y="888"/>
                  <a:pt x="257" y="1145"/>
                  <a:pt x="584" y="1145"/>
                </a:cubicBezTo>
                <a:cubicBezTo>
                  <a:pt x="911" y="1145"/>
                  <a:pt x="1168" y="888"/>
                  <a:pt x="1168" y="584"/>
                </a:cubicBezTo>
                <a:cubicBezTo>
                  <a:pt x="1168" y="257"/>
                  <a:pt x="911" y="0"/>
                  <a:pt x="584" y="0"/>
                </a:cubicBezTo>
                <a:close/>
              </a:path>
            </a:pathLst>
          </a:custGeom>
          <a:solidFill>
            <a:srgbClr val="7A1FA2"/>
          </a:solidFill>
          <a:ln>
            <a:solidFill>
              <a:srgbClr val="7A1FA2"/>
            </a:solid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16" name="Google Shape;995;p33">
            <a:extLst>
              <a:ext uri="{FF2B5EF4-FFF2-40B4-BE49-F238E27FC236}">
                <a16:creationId xmlns:a16="http://schemas.microsoft.com/office/drawing/2014/main" id="{E8F524EA-B998-E90C-E3AE-A0E0B4D50460}"/>
              </a:ext>
            </a:extLst>
          </p:cNvPr>
          <p:cNvSpPr/>
          <p:nvPr/>
        </p:nvSpPr>
        <p:spPr>
          <a:xfrm>
            <a:off x="7333959" y="3522422"/>
            <a:ext cx="120615" cy="121809"/>
          </a:xfrm>
          <a:custGeom>
            <a:avLst/>
            <a:gdLst/>
            <a:ahLst/>
            <a:cxnLst/>
            <a:rect l="l" t="t" r="r" b="b"/>
            <a:pathLst>
              <a:path w="2407" h="2407" fill="none" extrusionOk="0">
                <a:moveTo>
                  <a:pt x="2406" y="1215"/>
                </a:moveTo>
                <a:cubicBezTo>
                  <a:pt x="2406" y="1869"/>
                  <a:pt x="1869" y="2406"/>
                  <a:pt x="1215" y="2406"/>
                </a:cubicBezTo>
                <a:cubicBezTo>
                  <a:pt x="561" y="2406"/>
                  <a:pt x="1" y="1869"/>
                  <a:pt x="1" y="1215"/>
                </a:cubicBezTo>
                <a:cubicBezTo>
                  <a:pt x="1" y="538"/>
                  <a:pt x="561" y="1"/>
                  <a:pt x="1215" y="1"/>
                </a:cubicBezTo>
                <a:cubicBezTo>
                  <a:pt x="1869" y="1"/>
                  <a:pt x="2406" y="538"/>
                  <a:pt x="2406" y="1215"/>
                </a:cubicBezTo>
                <a:close/>
              </a:path>
            </a:pathLst>
          </a:custGeom>
          <a:solidFill>
            <a:srgbClr val="7A1FA2"/>
          </a:solidFill>
          <a:ln w="7600" cap="flat" cmpd="sng">
            <a:solidFill>
              <a:srgbClr val="7A1FA2"/>
            </a:solidFill>
            <a:prstDash val="solid"/>
            <a:miter lim="23353"/>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17" name="Google Shape;1031;p33">
            <a:extLst>
              <a:ext uri="{FF2B5EF4-FFF2-40B4-BE49-F238E27FC236}">
                <a16:creationId xmlns:a16="http://schemas.microsoft.com/office/drawing/2014/main" id="{569CB9D0-2641-9C74-A68B-5B2475A8DA27}"/>
              </a:ext>
            </a:extLst>
          </p:cNvPr>
          <p:cNvSpPr txBox="1"/>
          <p:nvPr/>
        </p:nvSpPr>
        <p:spPr>
          <a:xfrm>
            <a:off x="6132457" y="3347219"/>
            <a:ext cx="1163644" cy="757528"/>
          </a:xfrm>
          <a:prstGeom prst="rect">
            <a:avLst/>
          </a:prstGeom>
          <a:noFill/>
          <a:ln>
            <a:noFill/>
          </a:ln>
        </p:spPr>
        <p:txBody>
          <a:bodyPr spcFirstLastPara="1" wrap="square" lIns="72000" tIns="121900" rIns="72000" bIns="121900" anchor="ctr" anchorCtr="0">
            <a:noAutofit/>
          </a:bodyPr>
          <a:lstStyle/>
          <a:p>
            <a:pPr marL="0" marR="0" lvl="0" indent="0" algn="ctr" defTabSz="1219170" rtl="0" eaLnBrk="1" fontAlgn="auto" latinLnBrk="0" hangingPunct="1">
              <a:lnSpc>
                <a:spcPct val="100000"/>
              </a:lnSpc>
              <a:spcBef>
                <a:spcPts val="0"/>
              </a:spcBef>
              <a:spcAft>
                <a:spcPts val="0"/>
              </a:spcAft>
              <a:buClr>
                <a:srgbClr val="000000"/>
              </a:buClr>
              <a:buSzTx/>
              <a:buFontTx/>
              <a:buNone/>
              <a:tabLst/>
              <a:defRPr/>
            </a:pPr>
            <a:r>
              <a:rPr kumimoji="0" lang="en" sz="11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Roboto"/>
              </a:rPr>
              <a:t>Core Design group support recommendationfor progtramme board</a:t>
            </a:r>
            <a:endParaRPr kumimoji="0" sz="11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Roboto"/>
            </a:endParaRPr>
          </a:p>
        </p:txBody>
      </p:sp>
      <p:sp>
        <p:nvSpPr>
          <p:cNvPr id="10" name="Rectangle: Rounded Corners 9">
            <a:extLst>
              <a:ext uri="{FF2B5EF4-FFF2-40B4-BE49-F238E27FC236}">
                <a16:creationId xmlns:a16="http://schemas.microsoft.com/office/drawing/2014/main" id="{14E2CDED-9667-3BF1-0D92-ED1733DD4CFD}"/>
              </a:ext>
            </a:extLst>
          </p:cNvPr>
          <p:cNvSpPr/>
          <p:nvPr/>
        </p:nvSpPr>
        <p:spPr>
          <a:xfrm>
            <a:off x="270641" y="4882896"/>
            <a:ext cx="2262247" cy="1097280"/>
          </a:xfrm>
          <a:prstGeom prst="roundRect">
            <a:avLst/>
          </a:prstGeom>
          <a:ln>
            <a:solidFill>
              <a:srgbClr val="FFC000"/>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n-GB" sz="1000" dirty="0">
                <a:latin typeface="Calibri" panose="020F0502020204030204" pitchFamily="34" charset="0"/>
                <a:ea typeface="Calibri" panose="020F0502020204030204" pitchFamily="34" charset="0"/>
                <a:cs typeface="Calibri" panose="020F0502020204030204" pitchFamily="34" charset="0"/>
              </a:rPr>
              <a:t>At this stage we would be keen to explore initial conversations with organisations that are considering application for this fund with an aim to supporting development and to test thinking.</a:t>
            </a:r>
          </a:p>
        </p:txBody>
      </p:sp>
      <p:cxnSp>
        <p:nvCxnSpPr>
          <p:cNvPr id="14" name="Connector: Curved 13">
            <a:extLst>
              <a:ext uri="{FF2B5EF4-FFF2-40B4-BE49-F238E27FC236}">
                <a16:creationId xmlns:a16="http://schemas.microsoft.com/office/drawing/2014/main" id="{90F02D03-A662-F2CA-D5C1-2FFB295444C8}"/>
              </a:ext>
            </a:extLst>
          </p:cNvPr>
          <p:cNvCxnSpPr>
            <a:stCxn id="1029" idx="2"/>
            <a:endCxn id="10" idx="3"/>
          </p:cNvCxnSpPr>
          <p:nvPr/>
        </p:nvCxnSpPr>
        <p:spPr>
          <a:xfrm rot="5400000">
            <a:off x="2252748" y="4865791"/>
            <a:ext cx="845886" cy="285605"/>
          </a:xfrm>
          <a:prstGeom prst="curvedConnector2">
            <a:avLst/>
          </a:prstGeom>
          <a:ln>
            <a:solidFill>
              <a:srgbClr val="FFC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81480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D9E2F-0F5D-2440-F19C-EB1F8337E623}"/>
            </a:ext>
          </a:extLst>
        </p:cNvPr>
        <p:cNvGrpSpPr/>
        <p:nvPr/>
      </p:nvGrpSpPr>
      <p:grpSpPr>
        <a:xfrm>
          <a:off x="0" y="0"/>
          <a:ext cx="0" cy="0"/>
          <a:chOff x="0" y="0"/>
          <a:chExt cx="0" cy="0"/>
        </a:xfrm>
      </p:grpSpPr>
      <p:cxnSp>
        <p:nvCxnSpPr>
          <p:cNvPr id="45" name="Straight Connector 44">
            <a:extLst>
              <a:ext uri="{FF2B5EF4-FFF2-40B4-BE49-F238E27FC236}">
                <a16:creationId xmlns:a16="http://schemas.microsoft.com/office/drawing/2014/main" id="{F941B3C1-A8F3-64B9-E6DB-9742926F3B88}"/>
              </a:ext>
            </a:extLst>
          </p:cNvPr>
          <p:cNvCxnSpPr>
            <a:cxnSpLocks/>
          </p:cNvCxnSpPr>
          <p:nvPr/>
        </p:nvCxnSpPr>
        <p:spPr>
          <a:xfrm>
            <a:off x="93978" y="3814319"/>
            <a:ext cx="11819575" cy="0"/>
          </a:xfrm>
          <a:prstGeom prst="line">
            <a:avLst/>
          </a:prstGeom>
          <a:ln>
            <a:prstDash val="sysDash"/>
          </a:ln>
        </p:spPr>
        <p:style>
          <a:lnRef idx="2">
            <a:schemeClr val="accent6"/>
          </a:lnRef>
          <a:fillRef idx="0">
            <a:schemeClr val="accent6"/>
          </a:fillRef>
          <a:effectRef idx="1">
            <a:schemeClr val="accent6"/>
          </a:effectRef>
          <a:fontRef idx="minor">
            <a:schemeClr val="tx1"/>
          </a:fontRef>
        </p:style>
      </p:cxnSp>
      <p:sp>
        <p:nvSpPr>
          <p:cNvPr id="8" name="Title 1">
            <a:extLst>
              <a:ext uri="{FF2B5EF4-FFF2-40B4-BE49-F238E27FC236}">
                <a16:creationId xmlns:a16="http://schemas.microsoft.com/office/drawing/2014/main" id="{84B88ACB-6065-4FC3-0FDA-E9B90AF98BFE}"/>
              </a:ext>
            </a:extLst>
          </p:cNvPr>
          <p:cNvSpPr>
            <a:spLocks noGrp="1"/>
          </p:cNvSpPr>
          <p:nvPr>
            <p:ph type="title"/>
          </p:nvPr>
        </p:nvSpPr>
        <p:spPr>
          <a:xfrm>
            <a:off x="615669" y="419622"/>
            <a:ext cx="10515600" cy="520190"/>
          </a:xfrm>
        </p:spPr>
        <p:txBody>
          <a:bodyPr>
            <a:noAutofit/>
          </a:bodyPr>
          <a:lstStyle/>
          <a:p>
            <a:r>
              <a:rPr lang="en-GB" sz="2400" b="1" dirty="0">
                <a:solidFill>
                  <a:srgbClr val="14A550"/>
                </a:solidFill>
                <a:latin typeface="Calibri" panose="020F0502020204030204" pitchFamily="34" charset="0"/>
                <a:ea typeface="Calibri" panose="020F0502020204030204" pitchFamily="34" charset="0"/>
                <a:cs typeface="Calibri" panose="020F0502020204030204" pitchFamily="34" charset="0"/>
              </a:rPr>
              <a:t>Funding request process</a:t>
            </a:r>
          </a:p>
        </p:txBody>
      </p:sp>
      <p:graphicFrame>
        <p:nvGraphicFramePr>
          <p:cNvPr id="2" name="Diagram 1">
            <a:extLst>
              <a:ext uri="{FF2B5EF4-FFF2-40B4-BE49-F238E27FC236}">
                <a16:creationId xmlns:a16="http://schemas.microsoft.com/office/drawing/2014/main" id="{19531A52-1EE8-5C55-5A7D-B493BD07919E}"/>
              </a:ext>
            </a:extLst>
          </p:cNvPr>
          <p:cNvGraphicFramePr/>
          <p:nvPr>
            <p:extLst>
              <p:ext uri="{D42A27DB-BD31-4B8C-83A1-F6EECF244321}">
                <p14:modId xmlns:p14="http://schemas.microsoft.com/office/powerpoint/2010/main" val="1832394230"/>
              </p:ext>
            </p:extLst>
          </p:nvPr>
        </p:nvGraphicFramePr>
        <p:xfrm>
          <a:off x="721453" y="1361835"/>
          <a:ext cx="5151772" cy="4425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5" name="Straight Connector 4">
            <a:extLst>
              <a:ext uri="{FF2B5EF4-FFF2-40B4-BE49-F238E27FC236}">
                <a16:creationId xmlns:a16="http://schemas.microsoft.com/office/drawing/2014/main" id="{4D7EADB4-48E0-1474-160D-2418371D2B29}"/>
              </a:ext>
            </a:extLst>
          </p:cNvPr>
          <p:cNvCxnSpPr>
            <a:cxnSpLocks/>
          </p:cNvCxnSpPr>
          <p:nvPr/>
        </p:nvCxnSpPr>
        <p:spPr>
          <a:xfrm>
            <a:off x="133466" y="2188175"/>
            <a:ext cx="11693348" cy="0"/>
          </a:xfrm>
          <a:prstGeom prst="line">
            <a:avLst/>
          </a:prstGeom>
          <a:ln>
            <a:prstDash val="sysDash"/>
          </a:ln>
        </p:spPr>
        <p:style>
          <a:lnRef idx="2">
            <a:schemeClr val="accent6"/>
          </a:lnRef>
          <a:fillRef idx="0">
            <a:schemeClr val="accent6"/>
          </a:fillRef>
          <a:effectRef idx="1">
            <a:schemeClr val="accent6"/>
          </a:effectRef>
          <a:fontRef idx="minor">
            <a:schemeClr val="tx1"/>
          </a:fontRef>
        </p:style>
      </p:cxnSp>
      <p:sp>
        <p:nvSpPr>
          <p:cNvPr id="25" name="Rectangle: Rounded Corners 24">
            <a:extLst>
              <a:ext uri="{FF2B5EF4-FFF2-40B4-BE49-F238E27FC236}">
                <a16:creationId xmlns:a16="http://schemas.microsoft.com/office/drawing/2014/main" id="{AAA8CC46-0621-1ACE-1220-52BE6E63C088}"/>
              </a:ext>
            </a:extLst>
          </p:cNvPr>
          <p:cNvSpPr/>
          <p:nvPr/>
        </p:nvSpPr>
        <p:spPr>
          <a:xfrm>
            <a:off x="8776788" y="6317916"/>
            <a:ext cx="2047326" cy="416791"/>
          </a:xfrm>
          <a:prstGeom prst="roundRect">
            <a:avLst/>
          </a:prstGeom>
          <a:solidFill>
            <a:srgbClr val="00B050"/>
          </a:solidFill>
          <a:ln>
            <a:solidFill>
              <a:srgbClr val="14A5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bg1"/>
                </a:solidFill>
                <a:latin typeface="Calibri" panose="020F0502020204030204" pitchFamily="34" charset="0"/>
                <a:ea typeface="Calibri" panose="020F0502020204030204" pitchFamily="34" charset="0"/>
                <a:cs typeface="Calibri" panose="020F0502020204030204" pitchFamily="34" charset="0"/>
              </a:rPr>
              <a:t>Final Decision made at Board</a:t>
            </a:r>
          </a:p>
        </p:txBody>
      </p:sp>
      <p:grpSp>
        <p:nvGrpSpPr>
          <p:cNvPr id="26" name="Group 25">
            <a:extLst>
              <a:ext uri="{FF2B5EF4-FFF2-40B4-BE49-F238E27FC236}">
                <a16:creationId xmlns:a16="http://schemas.microsoft.com/office/drawing/2014/main" id="{2D7CCC95-1373-A8FC-F5EF-433F02A4C5F5}"/>
              </a:ext>
            </a:extLst>
          </p:cNvPr>
          <p:cNvGrpSpPr/>
          <p:nvPr/>
        </p:nvGrpSpPr>
        <p:grpSpPr>
          <a:xfrm rot="5400000">
            <a:off x="9544590" y="5924330"/>
            <a:ext cx="300679" cy="351737"/>
            <a:chOff x="3550490" y="194462"/>
            <a:chExt cx="300679" cy="351737"/>
          </a:xfrm>
        </p:grpSpPr>
        <p:sp>
          <p:nvSpPr>
            <p:cNvPr id="27" name="Arrow: Right 26">
              <a:extLst>
                <a:ext uri="{FF2B5EF4-FFF2-40B4-BE49-F238E27FC236}">
                  <a16:creationId xmlns:a16="http://schemas.microsoft.com/office/drawing/2014/main" id="{56DEC5FF-AE44-F1FD-B950-F2F388722C94}"/>
                </a:ext>
              </a:extLst>
            </p:cNvPr>
            <p:cNvSpPr/>
            <p:nvPr/>
          </p:nvSpPr>
          <p:spPr>
            <a:xfrm>
              <a:off x="3550490" y="194462"/>
              <a:ext cx="300679" cy="351737"/>
            </a:xfrm>
            <a:prstGeom prst="rightArrow">
              <a:avLst>
                <a:gd name="adj1" fmla="val 60000"/>
                <a:gd name="adj2" fmla="val 50000"/>
              </a:avLst>
            </a:prstGeom>
          </p:spPr>
          <p:style>
            <a:lnRef idx="0">
              <a:schemeClr val="accent3">
                <a:tint val="60000"/>
                <a:hueOff val="0"/>
                <a:satOff val="0"/>
                <a:lumOff val="0"/>
                <a:alphaOff val="0"/>
              </a:schemeClr>
            </a:lnRef>
            <a:fillRef idx="1">
              <a:schemeClr val="accent3">
                <a:tint val="60000"/>
                <a:hueOff val="0"/>
                <a:satOff val="0"/>
                <a:lumOff val="0"/>
                <a:alphaOff val="0"/>
              </a:schemeClr>
            </a:fillRef>
            <a:effectRef idx="0">
              <a:schemeClr val="accent3">
                <a:tint val="60000"/>
                <a:hueOff val="0"/>
                <a:satOff val="0"/>
                <a:lumOff val="0"/>
                <a:alphaOff val="0"/>
              </a:schemeClr>
            </a:effectRef>
            <a:fontRef idx="minor">
              <a:schemeClr val="lt1"/>
            </a:fontRef>
          </p:style>
          <p:txBody>
            <a:bodyPr/>
            <a:lstStyle/>
            <a:p>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37" name="Arrow: Right 4">
              <a:extLst>
                <a:ext uri="{FF2B5EF4-FFF2-40B4-BE49-F238E27FC236}">
                  <a16:creationId xmlns:a16="http://schemas.microsoft.com/office/drawing/2014/main" id="{7A194127-1B05-D52F-E4FE-2FA551EE7E0E}"/>
                </a:ext>
              </a:extLst>
            </p:cNvPr>
            <p:cNvSpPr txBox="1"/>
            <p:nvPr/>
          </p:nvSpPr>
          <p:spPr>
            <a:xfrm>
              <a:off x="3550490" y="264809"/>
              <a:ext cx="210475" cy="21104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50" name="Group 49">
            <a:extLst>
              <a:ext uri="{FF2B5EF4-FFF2-40B4-BE49-F238E27FC236}">
                <a16:creationId xmlns:a16="http://schemas.microsoft.com/office/drawing/2014/main" id="{F4AEB3C9-175E-574B-F889-4E6E16FE72A3}"/>
              </a:ext>
            </a:extLst>
          </p:cNvPr>
          <p:cNvGrpSpPr/>
          <p:nvPr/>
        </p:nvGrpSpPr>
        <p:grpSpPr>
          <a:xfrm rot="5400000">
            <a:off x="4971781" y="1840365"/>
            <a:ext cx="300679" cy="351737"/>
            <a:chOff x="3550490" y="194462"/>
            <a:chExt cx="300679" cy="351737"/>
          </a:xfrm>
        </p:grpSpPr>
        <p:sp>
          <p:nvSpPr>
            <p:cNvPr id="51" name="Arrow: Right 50">
              <a:extLst>
                <a:ext uri="{FF2B5EF4-FFF2-40B4-BE49-F238E27FC236}">
                  <a16:creationId xmlns:a16="http://schemas.microsoft.com/office/drawing/2014/main" id="{1A87213A-BC3A-820F-0D1D-084F7585FD3A}"/>
                </a:ext>
              </a:extLst>
            </p:cNvPr>
            <p:cNvSpPr/>
            <p:nvPr/>
          </p:nvSpPr>
          <p:spPr>
            <a:xfrm>
              <a:off x="3550490" y="194462"/>
              <a:ext cx="300679" cy="351737"/>
            </a:xfrm>
            <a:prstGeom prst="rightArrow">
              <a:avLst>
                <a:gd name="adj1" fmla="val 60000"/>
                <a:gd name="adj2" fmla="val 50000"/>
              </a:avLst>
            </a:prstGeom>
          </p:spPr>
          <p:style>
            <a:lnRef idx="0">
              <a:schemeClr val="accent3">
                <a:tint val="60000"/>
                <a:hueOff val="0"/>
                <a:satOff val="0"/>
                <a:lumOff val="0"/>
                <a:alphaOff val="0"/>
              </a:schemeClr>
            </a:lnRef>
            <a:fillRef idx="1">
              <a:schemeClr val="accent3">
                <a:tint val="60000"/>
                <a:hueOff val="0"/>
                <a:satOff val="0"/>
                <a:lumOff val="0"/>
                <a:alphaOff val="0"/>
              </a:schemeClr>
            </a:fillRef>
            <a:effectRef idx="0">
              <a:schemeClr val="accent3">
                <a:tint val="60000"/>
                <a:hueOff val="0"/>
                <a:satOff val="0"/>
                <a:lumOff val="0"/>
                <a:alphaOff val="0"/>
              </a:schemeClr>
            </a:effectRef>
            <a:fontRef idx="minor">
              <a:schemeClr val="lt1"/>
            </a:fontRef>
          </p:style>
          <p:txBody>
            <a:bodyPr/>
            <a:lstStyle/>
            <a:p>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52" name="Arrow: Right 4">
              <a:extLst>
                <a:ext uri="{FF2B5EF4-FFF2-40B4-BE49-F238E27FC236}">
                  <a16:creationId xmlns:a16="http://schemas.microsoft.com/office/drawing/2014/main" id="{4CA5A897-C91A-E638-B5F8-D7732CAF7A18}"/>
                </a:ext>
              </a:extLst>
            </p:cNvPr>
            <p:cNvSpPr txBox="1"/>
            <p:nvPr/>
          </p:nvSpPr>
          <p:spPr>
            <a:xfrm>
              <a:off x="3550490" y="264809"/>
              <a:ext cx="210475" cy="21104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dirty="0">
                <a:latin typeface="Calibri" panose="020F0502020204030204" pitchFamily="34" charset="0"/>
                <a:ea typeface="Calibri" panose="020F0502020204030204" pitchFamily="34" charset="0"/>
                <a:cs typeface="Calibri" panose="020F0502020204030204" pitchFamily="34" charset="0"/>
              </a:endParaRPr>
            </a:p>
          </p:txBody>
        </p:sp>
      </p:grpSp>
      <p:sp>
        <p:nvSpPr>
          <p:cNvPr id="7" name="Rectangle: Rounded Corners 6">
            <a:extLst>
              <a:ext uri="{FF2B5EF4-FFF2-40B4-BE49-F238E27FC236}">
                <a16:creationId xmlns:a16="http://schemas.microsoft.com/office/drawing/2014/main" id="{D5B10182-C549-EF4B-F6F7-39ECC11F9080}"/>
              </a:ext>
            </a:extLst>
          </p:cNvPr>
          <p:cNvSpPr/>
          <p:nvPr/>
        </p:nvSpPr>
        <p:spPr>
          <a:xfrm>
            <a:off x="4300079" y="2434601"/>
            <a:ext cx="1644082" cy="883398"/>
          </a:xfrm>
          <a:prstGeom prst="roundRect">
            <a:avLst/>
          </a:prstGeom>
          <a:solidFill>
            <a:schemeClr val="bg1"/>
          </a:solidFill>
          <a:ln>
            <a:solidFill>
              <a:srgbClr val="14A5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Assessment</a:t>
            </a:r>
          </a:p>
        </p:txBody>
      </p:sp>
      <p:sp>
        <p:nvSpPr>
          <p:cNvPr id="9" name="Rectangle: Rounded Corners 8">
            <a:extLst>
              <a:ext uri="{FF2B5EF4-FFF2-40B4-BE49-F238E27FC236}">
                <a16:creationId xmlns:a16="http://schemas.microsoft.com/office/drawing/2014/main" id="{D58B3415-2057-29D1-679A-6FA88AE3D633}"/>
              </a:ext>
            </a:extLst>
          </p:cNvPr>
          <p:cNvSpPr/>
          <p:nvPr/>
        </p:nvSpPr>
        <p:spPr>
          <a:xfrm>
            <a:off x="6183492" y="2667395"/>
            <a:ext cx="1640249" cy="414452"/>
          </a:xfrm>
          <a:prstGeom prst="roundRect">
            <a:avLst/>
          </a:prstGeom>
          <a:solidFill>
            <a:schemeClr val="accent6">
              <a:lumMod val="20000"/>
              <a:lumOff val="80000"/>
            </a:schemeClr>
          </a:solidFill>
          <a:ln>
            <a:solidFill>
              <a:srgbClr val="14A5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Assessment Panel</a:t>
            </a:r>
          </a:p>
        </p:txBody>
      </p:sp>
      <p:sp>
        <p:nvSpPr>
          <p:cNvPr id="10" name="Rectangle: Rounded Corners 9">
            <a:extLst>
              <a:ext uri="{FF2B5EF4-FFF2-40B4-BE49-F238E27FC236}">
                <a16:creationId xmlns:a16="http://schemas.microsoft.com/office/drawing/2014/main" id="{6A490C73-BBEA-0CD7-EA79-BD17D33AC3EA}"/>
              </a:ext>
            </a:extLst>
          </p:cNvPr>
          <p:cNvSpPr/>
          <p:nvPr/>
        </p:nvSpPr>
        <p:spPr>
          <a:xfrm>
            <a:off x="1755272" y="4029347"/>
            <a:ext cx="1833027" cy="1583710"/>
          </a:xfrm>
          <a:prstGeom prst="roundRect">
            <a:avLst/>
          </a:prstGeom>
          <a:solidFill>
            <a:schemeClr val="bg1"/>
          </a:solidFill>
          <a:ln>
            <a:solidFill>
              <a:srgbClr val="14A5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r>
              <a:rPr lang="en-GB" sz="1200"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Unsuccessful requests informed and supported to explore other forms of funding and / or further development of the initial bid</a:t>
            </a:r>
          </a:p>
        </p:txBody>
      </p:sp>
      <p:sp>
        <p:nvSpPr>
          <p:cNvPr id="11" name="Rectangle: Rounded Corners 10">
            <a:extLst>
              <a:ext uri="{FF2B5EF4-FFF2-40B4-BE49-F238E27FC236}">
                <a16:creationId xmlns:a16="http://schemas.microsoft.com/office/drawing/2014/main" id="{2C8E0D86-5F1E-2284-65DD-7C7E28FC9291}"/>
              </a:ext>
            </a:extLst>
          </p:cNvPr>
          <p:cNvSpPr/>
          <p:nvPr/>
        </p:nvSpPr>
        <p:spPr>
          <a:xfrm>
            <a:off x="4231135" y="3951491"/>
            <a:ext cx="1833027" cy="414452"/>
          </a:xfrm>
          <a:prstGeom prst="roundRect">
            <a:avLst/>
          </a:prstGeom>
          <a:solidFill>
            <a:schemeClr val="bg1"/>
          </a:solidFill>
          <a:ln>
            <a:solidFill>
              <a:srgbClr val="14A5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r>
              <a:rPr lang="en-GB" sz="1200"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Recommendations</a:t>
            </a:r>
          </a:p>
        </p:txBody>
      </p:sp>
      <p:grpSp>
        <p:nvGrpSpPr>
          <p:cNvPr id="22" name="Group 21">
            <a:extLst>
              <a:ext uri="{FF2B5EF4-FFF2-40B4-BE49-F238E27FC236}">
                <a16:creationId xmlns:a16="http://schemas.microsoft.com/office/drawing/2014/main" id="{578A6A58-041C-0AA6-EE8C-5095C7089AB0}"/>
              </a:ext>
            </a:extLst>
          </p:cNvPr>
          <p:cNvGrpSpPr/>
          <p:nvPr/>
        </p:nvGrpSpPr>
        <p:grpSpPr>
          <a:xfrm rot="10800000">
            <a:off x="3714276" y="4248032"/>
            <a:ext cx="300679" cy="351737"/>
            <a:chOff x="3550490" y="194462"/>
            <a:chExt cx="300679" cy="351737"/>
          </a:xfrm>
        </p:grpSpPr>
        <p:sp>
          <p:nvSpPr>
            <p:cNvPr id="23" name="Arrow: Right 22">
              <a:extLst>
                <a:ext uri="{FF2B5EF4-FFF2-40B4-BE49-F238E27FC236}">
                  <a16:creationId xmlns:a16="http://schemas.microsoft.com/office/drawing/2014/main" id="{D8AB159B-C6AD-0814-3161-882007ABBB67}"/>
                </a:ext>
              </a:extLst>
            </p:cNvPr>
            <p:cNvSpPr/>
            <p:nvPr/>
          </p:nvSpPr>
          <p:spPr>
            <a:xfrm>
              <a:off x="3550490" y="194462"/>
              <a:ext cx="300679" cy="351737"/>
            </a:xfrm>
            <a:prstGeom prst="rightArrow">
              <a:avLst>
                <a:gd name="adj1" fmla="val 60000"/>
                <a:gd name="adj2" fmla="val 50000"/>
              </a:avLst>
            </a:prstGeom>
          </p:spPr>
          <p:style>
            <a:lnRef idx="0">
              <a:schemeClr val="accent3">
                <a:tint val="60000"/>
                <a:hueOff val="0"/>
                <a:satOff val="0"/>
                <a:lumOff val="0"/>
                <a:alphaOff val="0"/>
              </a:schemeClr>
            </a:lnRef>
            <a:fillRef idx="1">
              <a:schemeClr val="accent3">
                <a:tint val="60000"/>
                <a:hueOff val="0"/>
                <a:satOff val="0"/>
                <a:lumOff val="0"/>
                <a:alphaOff val="0"/>
              </a:schemeClr>
            </a:fillRef>
            <a:effectRef idx="0">
              <a:schemeClr val="accent3">
                <a:tint val="60000"/>
                <a:hueOff val="0"/>
                <a:satOff val="0"/>
                <a:lumOff val="0"/>
                <a:alphaOff val="0"/>
              </a:schemeClr>
            </a:effectRef>
            <a:fontRef idx="minor">
              <a:schemeClr val="lt1"/>
            </a:fontRef>
          </p:style>
          <p:txBody>
            <a:bodyPr/>
            <a:lstStyle/>
            <a:p>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28" name="Arrow: Right 4">
              <a:extLst>
                <a:ext uri="{FF2B5EF4-FFF2-40B4-BE49-F238E27FC236}">
                  <a16:creationId xmlns:a16="http://schemas.microsoft.com/office/drawing/2014/main" id="{C61CFCC8-050E-0EC0-30ED-1FA95DA22EF6}"/>
                </a:ext>
              </a:extLst>
            </p:cNvPr>
            <p:cNvSpPr txBox="1"/>
            <p:nvPr/>
          </p:nvSpPr>
          <p:spPr>
            <a:xfrm>
              <a:off x="3550490" y="264809"/>
              <a:ext cx="210475" cy="21104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29" name="Group 28">
            <a:extLst>
              <a:ext uri="{FF2B5EF4-FFF2-40B4-BE49-F238E27FC236}">
                <a16:creationId xmlns:a16="http://schemas.microsoft.com/office/drawing/2014/main" id="{2937DDA7-AE5B-6FC2-2C95-DA36A852AA09}"/>
              </a:ext>
            </a:extLst>
          </p:cNvPr>
          <p:cNvGrpSpPr/>
          <p:nvPr/>
        </p:nvGrpSpPr>
        <p:grpSpPr>
          <a:xfrm>
            <a:off x="6183492" y="4248032"/>
            <a:ext cx="300679" cy="351737"/>
            <a:chOff x="3550490" y="194462"/>
            <a:chExt cx="300679" cy="351737"/>
          </a:xfrm>
        </p:grpSpPr>
        <p:sp>
          <p:nvSpPr>
            <p:cNvPr id="30" name="Arrow: Right 29">
              <a:extLst>
                <a:ext uri="{FF2B5EF4-FFF2-40B4-BE49-F238E27FC236}">
                  <a16:creationId xmlns:a16="http://schemas.microsoft.com/office/drawing/2014/main" id="{84619A0E-F799-D99F-896B-C5E39CDD2A3A}"/>
                </a:ext>
              </a:extLst>
            </p:cNvPr>
            <p:cNvSpPr/>
            <p:nvPr/>
          </p:nvSpPr>
          <p:spPr>
            <a:xfrm>
              <a:off x="3550490" y="194462"/>
              <a:ext cx="300679" cy="351737"/>
            </a:xfrm>
            <a:prstGeom prst="rightArrow">
              <a:avLst>
                <a:gd name="adj1" fmla="val 60000"/>
                <a:gd name="adj2" fmla="val 50000"/>
              </a:avLst>
            </a:prstGeom>
          </p:spPr>
          <p:style>
            <a:lnRef idx="0">
              <a:schemeClr val="accent3">
                <a:tint val="60000"/>
                <a:hueOff val="0"/>
                <a:satOff val="0"/>
                <a:lumOff val="0"/>
                <a:alphaOff val="0"/>
              </a:schemeClr>
            </a:lnRef>
            <a:fillRef idx="1">
              <a:schemeClr val="accent3">
                <a:tint val="60000"/>
                <a:hueOff val="0"/>
                <a:satOff val="0"/>
                <a:lumOff val="0"/>
                <a:alphaOff val="0"/>
              </a:schemeClr>
            </a:fillRef>
            <a:effectRef idx="0">
              <a:schemeClr val="accent3">
                <a:tint val="60000"/>
                <a:hueOff val="0"/>
                <a:satOff val="0"/>
                <a:lumOff val="0"/>
                <a:alphaOff val="0"/>
              </a:schemeClr>
            </a:effectRef>
            <a:fontRef idx="minor">
              <a:schemeClr val="lt1"/>
            </a:fontRef>
          </p:style>
          <p:txBody>
            <a:bodyPr/>
            <a:lstStyle/>
            <a:p>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31" name="Arrow: Right 4">
              <a:extLst>
                <a:ext uri="{FF2B5EF4-FFF2-40B4-BE49-F238E27FC236}">
                  <a16:creationId xmlns:a16="http://schemas.microsoft.com/office/drawing/2014/main" id="{C3606FD0-7DA5-9FA9-6729-828DF26155E3}"/>
                </a:ext>
              </a:extLst>
            </p:cNvPr>
            <p:cNvSpPr txBox="1"/>
            <p:nvPr/>
          </p:nvSpPr>
          <p:spPr>
            <a:xfrm>
              <a:off x="3550490" y="264809"/>
              <a:ext cx="210475" cy="21104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dirty="0">
                <a:latin typeface="Calibri" panose="020F0502020204030204" pitchFamily="34" charset="0"/>
                <a:ea typeface="Calibri" panose="020F0502020204030204" pitchFamily="34" charset="0"/>
                <a:cs typeface="Calibri" panose="020F0502020204030204" pitchFamily="34" charset="0"/>
              </a:endParaRPr>
            </a:p>
          </p:txBody>
        </p:sp>
      </p:grpSp>
      <p:sp>
        <p:nvSpPr>
          <p:cNvPr id="32" name="Rectangle: Rounded Corners 31">
            <a:extLst>
              <a:ext uri="{FF2B5EF4-FFF2-40B4-BE49-F238E27FC236}">
                <a16:creationId xmlns:a16="http://schemas.microsoft.com/office/drawing/2014/main" id="{25FB31D9-4DC5-BF65-87A8-932ACD884403}"/>
              </a:ext>
            </a:extLst>
          </p:cNvPr>
          <p:cNvSpPr/>
          <p:nvPr/>
        </p:nvSpPr>
        <p:spPr>
          <a:xfrm>
            <a:off x="8906357" y="5063923"/>
            <a:ext cx="1859150" cy="818558"/>
          </a:xfrm>
          <a:prstGeom prst="roundRect">
            <a:avLst/>
          </a:prstGeom>
          <a:solidFill>
            <a:schemeClr val="bg1"/>
          </a:solidFill>
          <a:ln>
            <a:solidFill>
              <a:srgbClr val="14A5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r>
              <a:rPr lang="en-GB" sz="1200"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Ratification of Assessment Panel Recommendations to Board</a:t>
            </a:r>
          </a:p>
        </p:txBody>
      </p:sp>
      <p:sp>
        <p:nvSpPr>
          <p:cNvPr id="33" name="Rectangle: Rounded Corners 32">
            <a:extLst>
              <a:ext uri="{FF2B5EF4-FFF2-40B4-BE49-F238E27FC236}">
                <a16:creationId xmlns:a16="http://schemas.microsoft.com/office/drawing/2014/main" id="{74AC459A-9D4B-3DD7-2475-C53F4C5EC72C}"/>
              </a:ext>
            </a:extLst>
          </p:cNvPr>
          <p:cNvSpPr/>
          <p:nvPr/>
        </p:nvSpPr>
        <p:spPr>
          <a:xfrm>
            <a:off x="6517190" y="5094327"/>
            <a:ext cx="1865466" cy="1118356"/>
          </a:xfrm>
          <a:prstGeom prst="roundRect">
            <a:avLst/>
          </a:prstGeom>
          <a:solidFill>
            <a:schemeClr val="accent6">
              <a:lumMod val="20000"/>
              <a:lumOff val="80000"/>
            </a:schemeClr>
          </a:solidFill>
          <a:ln>
            <a:solidFill>
              <a:srgbClr val="14A5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r>
              <a:rPr lang="en-GB" sz="1200"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Successful applicants invited to Funding Review Group for further exploration and support</a:t>
            </a:r>
          </a:p>
        </p:txBody>
      </p:sp>
      <p:grpSp>
        <p:nvGrpSpPr>
          <p:cNvPr id="34" name="Group 33">
            <a:extLst>
              <a:ext uri="{FF2B5EF4-FFF2-40B4-BE49-F238E27FC236}">
                <a16:creationId xmlns:a16="http://schemas.microsoft.com/office/drawing/2014/main" id="{6FE3CAE7-8779-C625-0B9B-0D59AE82D5D6}"/>
              </a:ext>
            </a:extLst>
          </p:cNvPr>
          <p:cNvGrpSpPr/>
          <p:nvPr/>
        </p:nvGrpSpPr>
        <p:grpSpPr>
          <a:xfrm>
            <a:off x="8494167" y="5422216"/>
            <a:ext cx="300679" cy="351737"/>
            <a:chOff x="3550490" y="194462"/>
            <a:chExt cx="300679" cy="351737"/>
          </a:xfrm>
        </p:grpSpPr>
        <p:sp>
          <p:nvSpPr>
            <p:cNvPr id="35" name="Arrow: Right 34">
              <a:extLst>
                <a:ext uri="{FF2B5EF4-FFF2-40B4-BE49-F238E27FC236}">
                  <a16:creationId xmlns:a16="http://schemas.microsoft.com/office/drawing/2014/main" id="{78E2EAD6-E9B7-6103-1711-941E1CAFD2B1}"/>
                </a:ext>
              </a:extLst>
            </p:cNvPr>
            <p:cNvSpPr/>
            <p:nvPr/>
          </p:nvSpPr>
          <p:spPr>
            <a:xfrm>
              <a:off x="3550490" y="194462"/>
              <a:ext cx="300679" cy="351737"/>
            </a:xfrm>
            <a:prstGeom prst="rightArrow">
              <a:avLst>
                <a:gd name="adj1" fmla="val 60000"/>
                <a:gd name="adj2" fmla="val 50000"/>
              </a:avLst>
            </a:prstGeom>
          </p:spPr>
          <p:style>
            <a:lnRef idx="0">
              <a:schemeClr val="accent3">
                <a:tint val="60000"/>
                <a:hueOff val="0"/>
                <a:satOff val="0"/>
                <a:lumOff val="0"/>
                <a:alphaOff val="0"/>
              </a:schemeClr>
            </a:lnRef>
            <a:fillRef idx="1">
              <a:schemeClr val="accent3">
                <a:tint val="60000"/>
                <a:hueOff val="0"/>
                <a:satOff val="0"/>
                <a:lumOff val="0"/>
                <a:alphaOff val="0"/>
              </a:schemeClr>
            </a:fillRef>
            <a:effectRef idx="0">
              <a:schemeClr val="accent3">
                <a:tint val="60000"/>
                <a:hueOff val="0"/>
                <a:satOff val="0"/>
                <a:lumOff val="0"/>
                <a:alphaOff val="0"/>
              </a:schemeClr>
            </a:effectRef>
            <a:fontRef idx="minor">
              <a:schemeClr val="lt1"/>
            </a:fontRef>
          </p:style>
          <p:txBody>
            <a:bodyPr/>
            <a:lstStyle/>
            <a:p>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36" name="Arrow: Right 4">
              <a:extLst>
                <a:ext uri="{FF2B5EF4-FFF2-40B4-BE49-F238E27FC236}">
                  <a16:creationId xmlns:a16="http://schemas.microsoft.com/office/drawing/2014/main" id="{8E643FFA-8549-21C6-2210-F5C4417C1E44}"/>
                </a:ext>
              </a:extLst>
            </p:cNvPr>
            <p:cNvSpPr txBox="1"/>
            <p:nvPr/>
          </p:nvSpPr>
          <p:spPr>
            <a:xfrm>
              <a:off x="3550490" y="264809"/>
              <a:ext cx="210475" cy="21104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9" name="Group 18">
            <a:extLst>
              <a:ext uri="{FF2B5EF4-FFF2-40B4-BE49-F238E27FC236}">
                <a16:creationId xmlns:a16="http://schemas.microsoft.com/office/drawing/2014/main" id="{B874967C-7A78-00CE-292F-3E3198F03AED}"/>
              </a:ext>
            </a:extLst>
          </p:cNvPr>
          <p:cNvGrpSpPr/>
          <p:nvPr/>
        </p:nvGrpSpPr>
        <p:grpSpPr>
          <a:xfrm rot="5400000">
            <a:off x="4997310" y="3388555"/>
            <a:ext cx="300679" cy="351737"/>
            <a:chOff x="3550490" y="194462"/>
            <a:chExt cx="300679" cy="351737"/>
          </a:xfrm>
        </p:grpSpPr>
        <p:sp>
          <p:nvSpPr>
            <p:cNvPr id="20" name="Arrow: Right 19">
              <a:extLst>
                <a:ext uri="{FF2B5EF4-FFF2-40B4-BE49-F238E27FC236}">
                  <a16:creationId xmlns:a16="http://schemas.microsoft.com/office/drawing/2014/main" id="{850CE433-711F-19EF-FED1-F769D09D5580}"/>
                </a:ext>
              </a:extLst>
            </p:cNvPr>
            <p:cNvSpPr/>
            <p:nvPr/>
          </p:nvSpPr>
          <p:spPr>
            <a:xfrm>
              <a:off x="3550490" y="194462"/>
              <a:ext cx="300679" cy="351737"/>
            </a:xfrm>
            <a:prstGeom prst="rightArrow">
              <a:avLst>
                <a:gd name="adj1" fmla="val 60000"/>
                <a:gd name="adj2" fmla="val 50000"/>
              </a:avLst>
            </a:prstGeom>
          </p:spPr>
          <p:style>
            <a:lnRef idx="0">
              <a:schemeClr val="accent3">
                <a:tint val="60000"/>
                <a:hueOff val="0"/>
                <a:satOff val="0"/>
                <a:lumOff val="0"/>
                <a:alphaOff val="0"/>
              </a:schemeClr>
            </a:lnRef>
            <a:fillRef idx="1">
              <a:schemeClr val="accent3">
                <a:tint val="60000"/>
                <a:hueOff val="0"/>
                <a:satOff val="0"/>
                <a:lumOff val="0"/>
                <a:alphaOff val="0"/>
              </a:schemeClr>
            </a:fillRef>
            <a:effectRef idx="0">
              <a:schemeClr val="accent3">
                <a:tint val="60000"/>
                <a:hueOff val="0"/>
                <a:satOff val="0"/>
                <a:lumOff val="0"/>
                <a:alphaOff val="0"/>
              </a:schemeClr>
            </a:effectRef>
            <a:fontRef idx="minor">
              <a:schemeClr val="lt1"/>
            </a:fontRef>
          </p:style>
          <p:txBody>
            <a:bodyPr/>
            <a:lstStyle/>
            <a:p>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21" name="Arrow: Right 4">
              <a:extLst>
                <a:ext uri="{FF2B5EF4-FFF2-40B4-BE49-F238E27FC236}">
                  <a16:creationId xmlns:a16="http://schemas.microsoft.com/office/drawing/2014/main" id="{81896D81-D70A-F21B-8E3D-7CC1177FD3AF}"/>
                </a:ext>
              </a:extLst>
            </p:cNvPr>
            <p:cNvSpPr txBox="1"/>
            <p:nvPr/>
          </p:nvSpPr>
          <p:spPr>
            <a:xfrm>
              <a:off x="3550490" y="264809"/>
              <a:ext cx="210475" cy="21104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dirty="0">
                <a:latin typeface="Calibri" panose="020F0502020204030204" pitchFamily="34" charset="0"/>
                <a:ea typeface="Calibri" panose="020F0502020204030204" pitchFamily="34" charset="0"/>
                <a:cs typeface="Calibri" panose="020F0502020204030204" pitchFamily="34" charset="0"/>
              </a:endParaRPr>
            </a:p>
          </p:txBody>
        </p:sp>
      </p:grpSp>
      <p:sp>
        <p:nvSpPr>
          <p:cNvPr id="38" name="Rectangle: Rounded Corners 37">
            <a:extLst>
              <a:ext uri="{FF2B5EF4-FFF2-40B4-BE49-F238E27FC236}">
                <a16:creationId xmlns:a16="http://schemas.microsoft.com/office/drawing/2014/main" id="{E750E8D8-6175-0E22-EA57-2C53F0653202}"/>
              </a:ext>
            </a:extLst>
          </p:cNvPr>
          <p:cNvSpPr/>
          <p:nvPr/>
        </p:nvSpPr>
        <p:spPr>
          <a:xfrm>
            <a:off x="6563492" y="4048545"/>
            <a:ext cx="1859150" cy="591669"/>
          </a:xfrm>
          <a:prstGeom prst="roundRect">
            <a:avLst/>
          </a:prstGeom>
          <a:solidFill>
            <a:schemeClr val="bg1"/>
          </a:solidFill>
          <a:ln>
            <a:solidFill>
              <a:srgbClr val="14A5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r>
              <a:rPr lang="en-GB" sz="1200" dirty="0">
                <a:solidFill>
                  <a:sysClr val="windowText" lastClr="000000"/>
                </a:solidFill>
                <a:latin typeface="Calibri" panose="020F0502020204030204" pitchFamily="34" charset="0"/>
                <a:ea typeface="Calibri" panose="020F0502020204030204" pitchFamily="34" charset="0"/>
                <a:cs typeface="Calibri" panose="020F0502020204030204" pitchFamily="34" charset="0"/>
              </a:rPr>
              <a:t>Successful Applications informed</a:t>
            </a:r>
          </a:p>
        </p:txBody>
      </p:sp>
      <p:grpSp>
        <p:nvGrpSpPr>
          <p:cNvPr id="39" name="Group 38">
            <a:extLst>
              <a:ext uri="{FF2B5EF4-FFF2-40B4-BE49-F238E27FC236}">
                <a16:creationId xmlns:a16="http://schemas.microsoft.com/office/drawing/2014/main" id="{75BC994D-0AE3-9590-575E-FA1C6C4C0EBE}"/>
              </a:ext>
            </a:extLst>
          </p:cNvPr>
          <p:cNvGrpSpPr/>
          <p:nvPr/>
        </p:nvGrpSpPr>
        <p:grpSpPr>
          <a:xfrm rot="5400000">
            <a:off x="7327683" y="4737715"/>
            <a:ext cx="300679" cy="351737"/>
            <a:chOff x="3550490" y="194462"/>
            <a:chExt cx="300679" cy="351737"/>
          </a:xfrm>
        </p:grpSpPr>
        <p:sp>
          <p:nvSpPr>
            <p:cNvPr id="40" name="Arrow: Right 39">
              <a:extLst>
                <a:ext uri="{FF2B5EF4-FFF2-40B4-BE49-F238E27FC236}">
                  <a16:creationId xmlns:a16="http://schemas.microsoft.com/office/drawing/2014/main" id="{C33B6548-0FFF-A758-C182-122E39A18803}"/>
                </a:ext>
              </a:extLst>
            </p:cNvPr>
            <p:cNvSpPr/>
            <p:nvPr/>
          </p:nvSpPr>
          <p:spPr>
            <a:xfrm>
              <a:off x="3550490" y="194462"/>
              <a:ext cx="300679" cy="351737"/>
            </a:xfrm>
            <a:prstGeom prst="rightArrow">
              <a:avLst>
                <a:gd name="adj1" fmla="val 60000"/>
                <a:gd name="adj2" fmla="val 50000"/>
              </a:avLst>
            </a:prstGeom>
          </p:spPr>
          <p:style>
            <a:lnRef idx="0">
              <a:schemeClr val="accent3">
                <a:tint val="60000"/>
                <a:hueOff val="0"/>
                <a:satOff val="0"/>
                <a:lumOff val="0"/>
                <a:alphaOff val="0"/>
              </a:schemeClr>
            </a:lnRef>
            <a:fillRef idx="1">
              <a:schemeClr val="accent3">
                <a:tint val="60000"/>
                <a:hueOff val="0"/>
                <a:satOff val="0"/>
                <a:lumOff val="0"/>
                <a:alphaOff val="0"/>
              </a:schemeClr>
            </a:fillRef>
            <a:effectRef idx="0">
              <a:schemeClr val="accent3">
                <a:tint val="60000"/>
                <a:hueOff val="0"/>
                <a:satOff val="0"/>
                <a:lumOff val="0"/>
                <a:alphaOff val="0"/>
              </a:schemeClr>
            </a:effectRef>
            <a:fontRef idx="minor">
              <a:schemeClr val="lt1"/>
            </a:fontRef>
          </p:style>
          <p:txBody>
            <a:bodyPr/>
            <a:lstStyle/>
            <a:p>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41" name="Arrow: Right 4">
              <a:extLst>
                <a:ext uri="{FF2B5EF4-FFF2-40B4-BE49-F238E27FC236}">
                  <a16:creationId xmlns:a16="http://schemas.microsoft.com/office/drawing/2014/main" id="{B0B6C825-D4E5-A67D-823E-D6ED5C16C5ED}"/>
                </a:ext>
              </a:extLst>
            </p:cNvPr>
            <p:cNvSpPr txBox="1"/>
            <p:nvPr/>
          </p:nvSpPr>
          <p:spPr>
            <a:xfrm>
              <a:off x="3550490" y="264809"/>
              <a:ext cx="210475" cy="21104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dirty="0">
                <a:latin typeface="Calibri" panose="020F0502020204030204" pitchFamily="34" charset="0"/>
                <a:ea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750078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0FA8A3-B699-0C90-7BC0-12F11DBD921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5B15900-0F38-798A-74FD-09B7367DFCB5}"/>
              </a:ext>
            </a:extLst>
          </p:cNvPr>
          <p:cNvSpPr>
            <a:spLocks noGrp="1"/>
          </p:cNvSpPr>
          <p:nvPr>
            <p:ph type="title"/>
          </p:nvPr>
        </p:nvSpPr>
        <p:spPr>
          <a:xfrm>
            <a:off x="407452" y="551985"/>
            <a:ext cx="11134725" cy="560717"/>
          </a:xfrm>
        </p:spPr>
        <p:txBody>
          <a:bodyPr>
            <a:noAutofit/>
          </a:bodyPr>
          <a:lstStyle/>
          <a:p>
            <a:r>
              <a:rPr lang="en-GB" sz="2400" b="1" dirty="0">
                <a:solidFill>
                  <a:srgbClr val="00B050"/>
                </a:solidFill>
                <a:latin typeface="Calibri" panose="020F0502020204030204" pitchFamily="34" charset="0"/>
                <a:ea typeface="Calibri" panose="020F0502020204030204" pitchFamily="34" charset="0"/>
                <a:cs typeface="Calibri" panose="020F0502020204030204" pitchFamily="34" charset="0"/>
              </a:rPr>
              <a:t>Support for application is available from the programme team for:</a:t>
            </a:r>
            <a:endParaRPr lang="en-GB" sz="2400" dirty="0">
              <a:solidFill>
                <a:srgbClr val="00B050"/>
              </a:solidFill>
              <a:latin typeface="Calibri" panose="020F0502020204030204" pitchFamily="34" charset="0"/>
              <a:ea typeface="Calibri" panose="020F0502020204030204" pitchFamily="34" charset="0"/>
              <a:cs typeface="Calibri" panose="020F0502020204030204" pitchFamily="34" charset="0"/>
            </a:endParaRPr>
          </a:p>
        </p:txBody>
      </p:sp>
      <p:sp>
        <p:nvSpPr>
          <p:cNvPr id="5" name="Title 3">
            <a:extLst>
              <a:ext uri="{FF2B5EF4-FFF2-40B4-BE49-F238E27FC236}">
                <a16:creationId xmlns:a16="http://schemas.microsoft.com/office/drawing/2014/main" id="{BA6E8C39-74AF-6D63-6160-13B960CDDAC2}"/>
              </a:ext>
            </a:extLst>
          </p:cNvPr>
          <p:cNvSpPr txBox="1">
            <a:spLocks/>
          </p:cNvSpPr>
          <p:nvPr/>
        </p:nvSpPr>
        <p:spPr>
          <a:xfrm>
            <a:off x="528638" y="5943600"/>
            <a:ext cx="11134725" cy="5607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000" kern="1200">
                <a:solidFill>
                  <a:schemeClr val="tx1"/>
                </a:solidFill>
                <a:latin typeface="Arial" panose="020B0604020202020204" pitchFamily="34" charset="0"/>
                <a:ea typeface="+mj-ea"/>
                <a:cs typeface="Arial" panose="020B0604020202020204" pitchFamily="34" charset="0"/>
              </a:defRPr>
            </a:lvl1pPr>
          </a:lstStyle>
          <a:p>
            <a:pPr algn="ctr"/>
            <a:r>
              <a:rPr lang="en-GB" sz="1600" b="1" dirty="0">
                <a:solidFill>
                  <a:srgbClr val="00B050"/>
                </a:solidFill>
                <a:latin typeface="Calibri" panose="020F0502020204030204" pitchFamily="34" charset="0"/>
                <a:ea typeface="Calibri" panose="020F0502020204030204" pitchFamily="34" charset="0"/>
                <a:cs typeface="Calibri" panose="020F0502020204030204" pitchFamily="34" charset="0"/>
              </a:rPr>
              <a:t>To access programme support email: dorset.ints@nhs.net</a:t>
            </a:r>
            <a:endParaRPr lang="en-GB" sz="1600" dirty="0">
              <a:solidFill>
                <a:srgbClr val="00B050"/>
              </a:solidFill>
              <a:latin typeface="Calibri" panose="020F0502020204030204" pitchFamily="34" charset="0"/>
              <a:ea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E25DE293-5D83-496F-161D-4DEBDAF7BF34}"/>
              </a:ext>
            </a:extLst>
          </p:cNvPr>
          <p:cNvSpPr txBox="1"/>
          <p:nvPr/>
        </p:nvSpPr>
        <p:spPr>
          <a:xfrm>
            <a:off x="682874" y="1955131"/>
            <a:ext cx="6720461" cy="3046988"/>
          </a:xfrm>
          <a:prstGeom prst="rect">
            <a:avLst/>
          </a:prstGeom>
          <a:noFill/>
        </p:spPr>
        <p:txBody>
          <a:bodyPr wrap="square" rtlCol="0">
            <a:spAutoFit/>
          </a:bodyPr>
          <a:lstStyle/>
          <a:p>
            <a:pPr marL="285750" indent="-285750">
              <a:buFont typeface="Arial" panose="020B0604020202020204" pitchFamily="34" charset="0"/>
              <a:buChar char="•"/>
            </a:pPr>
            <a:r>
              <a:rPr lang="en-GB" sz="2400" dirty="0">
                <a:solidFill>
                  <a:srgbClr val="00B050"/>
                </a:solidFill>
                <a:latin typeface="Calibri" panose="020F0502020204030204" pitchFamily="34" charset="0"/>
                <a:ea typeface="Calibri" panose="020F0502020204030204" pitchFamily="34" charset="0"/>
                <a:cs typeface="Calibri" panose="020F0502020204030204" pitchFamily="34" charset="0"/>
              </a:rPr>
              <a:t>Initiative identification </a:t>
            </a:r>
          </a:p>
          <a:p>
            <a:pPr marL="285750" indent="-285750">
              <a:buFont typeface="Arial" panose="020B0604020202020204" pitchFamily="34" charset="0"/>
              <a:buChar char="•"/>
            </a:pPr>
            <a:r>
              <a:rPr lang="en-GB" sz="2400" dirty="0">
                <a:solidFill>
                  <a:srgbClr val="00B050"/>
                </a:solidFill>
                <a:latin typeface="Calibri" panose="020F0502020204030204" pitchFamily="34" charset="0"/>
                <a:ea typeface="Calibri" panose="020F0502020204030204" pitchFamily="34" charset="0"/>
                <a:cs typeface="Calibri" panose="020F0502020204030204" pitchFamily="34" charset="0"/>
              </a:rPr>
              <a:t>Application development</a:t>
            </a:r>
          </a:p>
          <a:p>
            <a:pPr marL="285750" indent="-285750">
              <a:buFont typeface="Arial" panose="020B0604020202020204" pitchFamily="34" charset="0"/>
              <a:buChar char="•"/>
            </a:pPr>
            <a:r>
              <a:rPr lang="en-GB" sz="2400" dirty="0">
                <a:solidFill>
                  <a:srgbClr val="00B050"/>
                </a:solidFill>
                <a:latin typeface="Calibri" panose="020F0502020204030204" pitchFamily="34" charset="0"/>
                <a:ea typeface="Calibri" panose="020F0502020204030204" pitchFamily="34" charset="0"/>
                <a:cs typeface="Calibri" panose="020F0502020204030204" pitchFamily="34" charset="0"/>
              </a:rPr>
              <a:t>Support to engage with wider stakeholders</a:t>
            </a:r>
          </a:p>
          <a:p>
            <a:pPr marL="285750" indent="-285750">
              <a:buFont typeface="Arial" panose="020B0604020202020204" pitchFamily="34" charset="0"/>
              <a:buChar char="•"/>
            </a:pPr>
            <a:r>
              <a:rPr lang="en-GB" sz="2400" dirty="0">
                <a:solidFill>
                  <a:srgbClr val="00B050"/>
                </a:solidFill>
                <a:latin typeface="Calibri" panose="020F0502020204030204" pitchFamily="34" charset="0"/>
                <a:ea typeface="Calibri" panose="020F0502020204030204" pitchFamily="34" charset="0"/>
                <a:cs typeface="Calibri" panose="020F0502020204030204" pitchFamily="34" charset="0"/>
              </a:rPr>
              <a:t>Project delivery support</a:t>
            </a:r>
          </a:p>
          <a:p>
            <a:pPr marL="285750" indent="-285750">
              <a:buFont typeface="Arial" panose="020B0604020202020204" pitchFamily="34" charset="0"/>
              <a:buChar char="•"/>
            </a:pPr>
            <a:r>
              <a:rPr lang="en-GB" sz="2400" dirty="0">
                <a:solidFill>
                  <a:srgbClr val="00B050"/>
                </a:solidFill>
                <a:latin typeface="Calibri" panose="020F0502020204030204" pitchFamily="34" charset="0"/>
                <a:ea typeface="Calibri" panose="020F0502020204030204" pitchFamily="34" charset="0"/>
                <a:cs typeface="Calibri" panose="020F0502020204030204" pitchFamily="34" charset="0"/>
              </a:rPr>
              <a:t>Evaluation and Impact support</a:t>
            </a:r>
          </a:p>
          <a:p>
            <a:pPr marL="285750" indent="-285750">
              <a:buFont typeface="Arial" panose="020B0604020202020204" pitchFamily="34" charset="0"/>
              <a:buChar char="•"/>
            </a:pPr>
            <a:r>
              <a:rPr lang="en-GB" sz="2400" dirty="0">
                <a:solidFill>
                  <a:srgbClr val="00B050"/>
                </a:solidFill>
                <a:latin typeface="Calibri" panose="020F0502020204030204" pitchFamily="34" charset="0"/>
                <a:ea typeface="Calibri" panose="020F0502020204030204" pitchFamily="34" charset="0"/>
                <a:cs typeface="Calibri" panose="020F0502020204030204" pitchFamily="34" charset="0"/>
              </a:rPr>
              <a:t>Measurement guidance</a:t>
            </a:r>
          </a:p>
          <a:p>
            <a:pPr marL="285750" indent="-285750">
              <a:buFont typeface="Arial" panose="020B0604020202020204" pitchFamily="34" charset="0"/>
              <a:buChar char="•"/>
            </a:pPr>
            <a:r>
              <a:rPr lang="en-GB" sz="2400" dirty="0">
                <a:solidFill>
                  <a:srgbClr val="00B050"/>
                </a:solidFill>
                <a:latin typeface="Calibri" panose="020F0502020204030204" pitchFamily="34" charset="0"/>
                <a:ea typeface="Calibri" panose="020F0502020204030204" pitchFamily="34" charset="0"/>
                <a:cs typeface="Calibri" panose="020F0502020204030204" pitchFamily="34" charset="0"/>
              </a:rPr>
              <a:t>Co-Production and Co-Design approaches</a:t>
            </a:r>
          </a:p>
          <a:p>
            <a:pPr marL="285750" indent="-285750">
              <a:buFont typeface="Arial" panose="020B0604020202020204" pitchFamily="34" charset="0"/>
              <a:buChar char="•"/>
            </a:pPr>
            <a:r>
              <a:rPr lang="en-GB" sz="2400" dirty="0">
                <a:solidFill>
                  <a:srgbClr val="00B050"/>
                </a:solidFill>
                <a:latin typeface="Calibri" panose="020F0502020204030204" pitchFamily="34" charset="0"/>
                <a:ea typeface="Calibri" panose="020F0502020204030204" pitchFamily="34" charset="0"/>
                <a:cs typeface="Calibri" panose="020F0502020204030204" pitchFamily="34" charset="0"/>
              </a:rPr>
              <a:t>Impact identification </a:t>
            </a:r>
          </a:p>
        </p:txBody>
      </p:sp>
    </p:spTree>
    <p:extLst>
      <p:ext uri="{BB962C8B-B14F-4D97-AF65-F5344CB8AC3E}">
        <p14:creationId xmlns:p14="http://schemas.microsoft.com/office/powerpoint/2010/main" val="3923297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6B4BA-FA29-616E-D4E2-089CE2B3CA5C}"/>
              </a:ext>
            </a:extLst>
          </p:cNvPr>
          <p:cNvSpPr>
            <a:spLocks noGrp="1"/>
          </p:cNvSpPr>
          <p:nvPr>
            <p:ph type="title"/>
          </p:nvPr>
        </p:nvSpPr>
        <p:spPr/>
        <p:txBody>
          <a:bodyPr/>
          <a:lstStyle/>
          <a:p>
            <a:r>
              <a:rPr lang="en-GB" dirty="0"/>
              <a:t>Assessment Criteria</a:t>
            </a:r>
          </a:p>
        </p:txBody>
      </p:sp>
    </p:spTree>
    <p:extLst>
      <p:ext uri="{BB962C8B-B14F-4D97-AF65-F5344CB8AC3E}">
        <p14:creationId xmlns:p14="http://schemas.microsoft.com/office/powerpoint/2010/main" val="3234397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EB331-2A8D-E91C-5C83-98A2E984DD7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95F2151-3CAC-0908-996F-D9FAA76DDCE0}"/>
              </a:ext>
            </a:extLst>
          </p:cNvPr>
          <p:cNvSpPr/>
          <p:nvPr/>
        </p:nvSpPr>
        <p:spPr>
          <a:xfrm>
            <a:off x="533400" y="6402379"/>
            <a:ext cx="11125200" cy="45719"/>
          </a:xfrm>
          <a:prstGeom prst="rect">
            <a:avLst/>
          </a:prstGeom>
          <a:solidFill>
            <a:srgbClr val="3300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Title 1">
            <a:extLst>
              <a:ext uri="{FF2B5EF4-FFF2-40B4-BE49-F238E27FC236}">
                <a16:creationId xmlns:a16="http://schemas.microsoft.com/office/drawing/2014/main" id="{DBE12723-6360-7FFF-E186-ACB5B619C509}"/>
              </a:ext>
            </a:extLst>
          </p:cNvPr>
          <p:cNvSpPr txBox="1">
            <a:spLocks/>
          </p:cNvSpPr>
          <p:nvPr/>
        </p:nvSpPr>
        <p:spPr>
          <a:xfrm>
            <a:off x="0" y="60072"/>
            <a:ext cx="10515600" cy="34983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0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200" b="1" i="0" u="none" strike="noStrike" kern="1200" cap="none" spc="0" normalizeH="0" baseline="0" noProof="0" dirty="0">
                <a:ln>
                  <a:noFill/>
                </a:ln>
                <a:solidFill>
                  <a:srgbClr val="14A550"/>
                </a:solidFill>
                <a:effectLst/>
                <a:uLnTx/>
                <a:uFillTx/>
                <a:latin typeface="Arial" panose="020B0604020202020204" pitchFamily="34" charset="0"/>
                <a:ea typeface="+mj-ea"/>
                <a:cs typeface="Arial" panose="020B0604020202020204" pitchFamily="34" charset="0"/>
              </a:rPr>
              <a:t>Assessment Criteria</a:t>
            </a:r>
            <a:endParaRPr kumimoji="0" lang="en-GB" sz="1800" b="1" i="0" u="none" strike="noStrike" kern="1200" cap="none" spc="0" normalizeH="0" baseline="0" noProof="0" dirty="0">
              <a:ln>
                <a:noFill/>
              </a:ln>
              <a:solidFill>
                <a:srgbClr val="14A550"/>
              </a:solidFill>
              <a:effectLst/>
              <a:uLnTx/>
              <a:uFillTx/>
              <a:latin typeface="Arial" panose="020B0604020202020204" pitchFamily="34" charset="0"/>
              <a:ea typeface="+mj-ea"/>
              <a:cs typeface="Arial" panose="020B0604020202020204" pitchFamily="34" charset="0"/>
            </a:endParaRPr>
          </a:p>
        </p:txBody>
      </p:sp>
      <p:graphicFrame>
        <p:nvGraphicFramePr>
          <p:cNvPr id="3" name="Table 2">
            <a:extLst>
              <a:ext uri="{FF2B5EF4-FFF2-40B4-BE49-F238E27FC236}">
                <a16:creationId xmlns:a16="http://schemas.microsoft.com/office/drawing/2014/main" id="{ECAEC815-7B25-A056-0586-EDFC92CBA31B}"/>
              </a:ext>
            </a:extLst>
          </p:cNvPr>
          <p:cNvGraphicFramePr>
            <a:graphicFrameLocks noGrp="1"/>
          </p:cNvGraphicFramePr>
          <p:nvPr>
            <p:extLst>
              <p:ext uri="{D42A27DB-BD31-4B8C-83A1-F6EECF244321}">
                <p14:modId xmlns:p14="http://schemas.microsoft.com/office/powerpoint/2010/main" val="3470234270"/>
              </p:ext>
            </p:extLst>
          </p:nvPr>
        </p:nvGraphicFramePr>
        <p:xfrm>
          <a:off x="214940" y="435632"/>
          <a:ext cx="11977060" cy="6311719"/>
        </p:xfrm>
        <a:graphic>
          <a:graphicData uri="http://schemas.openxmlformats.org/drawingml/2006/table">
            <a:tbl>
              <a:tblPr firstRow="1" bandRow="1">
                <a:tableStyleId>{5C22544A-7EE6-4342-B048-85BDC9FD1C3A}</a:tableStyleId>
              </a:tblPr>
              <a:tblGrid>
                <a:gridCol w="3192494">
                  <a:extLst>
                    <a:ext uri="{9D8B030D-6E8A-4147-A177-3AD203B41FA5}">
                      <a16:colId xmlns:a16="http://schemas.microsoft.com/office/drawing/2014/main" val="3353331222"/>
                    </a:ext>
                  </a:extLst>
                </a:gridCol>
                <a:gridCol w="8784566">
                  <a:extLst>
                    <a:ext uri="{9D8B030D-6E8A-4147-A177-3AD203B41FA5}">
                      <a16:colId xmlns:a16="http://schemas.microsoft.com/office/drawing/2014/main" val="4210278065"/>
                    </a:ext>
                  </a:extLst>
                </a:gridCol>
              </a:tblGrid>
              <a:tr h="217942">
                <a:tc gridSpan="2">
                  <a:txBody>
                    <a:bodyPr/>
                    <a:lstStyle/>
                    <a:p>
                      <a:pPr algn="ctr">
                        <a:lnSpc>
                          <a:spcPct val="107000"/>
                        </a:lnSpc>
                        <a:spcAft>
                          <a:spcPts val="800"/>
                        </a:spcAft>
                      </a:pPr>
                      <a:r>
                        <a:rPr lang="en-GB" sz="1200" b="1" dirty="0">
                          <a:effectLst/>
                          <a:latin typeface="Calibri" panose="020F0502020204030204" pitchFamily="34" charset="0"/>
                          <a:ea typeface="Calibri" panose="020F0502020204030204" pitchFamily="34" charset="0"/>
                          <a:cs typeface="Times New Roman" panose="02020603050405020304" pitchFamily="18" charset="0"/>
                        </a:rPr>
                        <a:t>Impact</a:t>
                      </a:r>
                    </a:p>
                  </a:txBody>
                  <a:tcPr marL="27487" marR="4851" marT="4851" marB="0" anchor="ctr">
                    <a:solidFill>
                      <a:schemeClr val="accent6">
                        <a:lumMod val="75000"/>
                      </a:schemeClr>
                    </a:solidFill>
                  </a:tcPr>
                </a:tc>
                <a:tc hMerge="1">
                  <a:txBody>
                    <a:bodyPr/>
                    <a:lstStyle/>
                    <a:p>
                      <a:endParaRPr lang="en-GB"/>
                    </a:p>
                  </a:txBody>
                  <a:tcPr/>
                </a:tc>
                <a:extLst>
                  <a:ext uri="{0D108BD9-81ED-4DB2-BD59-A6C34878D82A}">
                    <a16:rowId xmlns:a16="http://schemas.microsoft.com/office/drawing/2014/main" val="2410997410"/>
                  </a:ext>
                </a:extLst>
              </a:tr>
              <a:tr h="217942">
                <a:tc rowSpan="4">
                  <a:txBody>
                    <a:bodyPr/>
                    <a:lstStyle/>
                    <a:p>
                      <a:pPr algn="ctr">
                        <a:lnSpc>
                          <a:spcPct val="107000"/>
                        </a:lnSpc>
                        <a:spcAft>
                          <a:spcPts val="800"/>
                        </a:spcAft>
                      </a:pPr>
                      <a:r>
                        <a:rPr lang="en-GB" sz="12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Outcomes and Experience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487" marR="4851" marT="4851" marB="0" anchor="ctr"/>
                </a:tc>
                <a:tc>
                  <a:txBody>
                    <a:bodyPr/>
                    <a:lstStyle/>
                    <a:p>
                      <a:pPr algn="l">
                        <a:lnSpc>
                          <a:spcPct val="107000"/>
                        </a:lnSpc>
                        <a:spcAft>
                          <a:spcPts val="800"/>
                        </a:spcAft>
                      </a:pPr>
                      <a:r>
                        <a:rPr lang="en-GB" sz="12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Potential to increase Patient Reported Outcomes Measures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487" marR="4851" marT="4851" marB="0" anchor="ctr"/>
                </a:tc>
                <a:extLst>
                  <a:ext uri="{0D108BD9-81ED-4DB2-BD59-A6C34878D82A}">
                    <a16:rowId xmlns:a16="http://schemas.microsoft.com/office/drawing/2014/main" val="2723004042"/>
                  </a:ext>
                </a:extLst>
              </a:tr>
              <a:tr h="217942">
                <a:tc vMerge="1">
                  <a:txBody>
                    <a:bodyPr/>
                    <a:lstStyle/>
                    <a:p>
                      <a:endParaRPr lang="en-GB"/>
                    </a:p>
                  </a:txBody>
                  <a:tcPr/>
                </a:tc>
                <a:tc>
                  <a:txBody>
                    <a:bodyPr/>
                    <a:lstStyle/>
                    <a:p>
                      <a:pPr algn="l"/>
                      <a:r>
                        <a:rPr lang="en-GB" sz="12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Potential to improve Patient Reported Experience Measures</a:t>
                      </a:r>
                      <a:endParaRPr lang="en-GB" dirty="0"/>
                    </a:p>
                  </a:txBody>
                  <a:tcPr marL="27487" marR="4851" marT="4851" marB="0" anchor="ctr"/>
                </a:tc>
                <a:extLst>
                  <a:ext uri="{0D108BD9-81ED-4DB2-BD59-A6C34878D82A}">
                    <a16:rowId xmlns:a16="http://schemas.microsoft.com/office/drawing/2014/main" val="139265653"/>
                  </a:ext>
                </a:extLst>
              </a:tr>
              <a:tr h="310093">
                <a:tc vMerge="1">
                  <a:txBody>
                    <a:bodyPr/>
                    <a:lstStyle/>
                    <a:p>
                      <a:endParaRPr lang="en-GB"/>
                    </a:p>
                  </a:txBody>
                  <a:tcPr/>
                </a:tc>
                <a:tc>
                  <a:txBody>
                    <a:bodyPr/>
                    <a:lstStyle/>
                    <a:p>
                      <a:pPr>
                        <a:lnSpc>
                          <a:spcPct val="107000"/>
                        </a:lnSpc>
                        <a:spcAft>
                          <a:spcPts val="800"/>
                        </a:spcAft>
                      </a:pPr>
                      <a:r>
                        <a:rPr lang="en-GB" sz="1200" b="0" dirty="0">
                          <a:effectLst/>
                          <a:latin typeface="Calibri" panose="020F0502020204030204" pitchFamily="34" charset="0"/>
                          <a:ea typeface="Calibri" panose="020F0502020204030204" pitchFamily="34" charset="0"/>
                          <a:cs typeface="Times New Roman" panose="02020603050405020304" pitchFamily="18" charset="0"/>
                        </a:rPr>
                        <a:t>Increase in people’s activation (confidence, skills and knowledge) to manage their own health needs</a:t>
                      </a:r>
                    </a:p>
                  </a:txBody>
                  <a:tcPr marL="27487" marR="4851" marT="4851" marB="0" anchor="ctr"/>
                </a:tc>
                <a:extLst>
                  <a:ext uri="{0D108BD9-81ED-4DB2-BD59-A6C34878D82A}">
                    <a16:rowId xmlns:a16="http://schemas.microsoft.com/office/drawing/2014/main" val="1835113537"/>
                  </a:ext>
                </a:extLst>
              </a:tr>
              <a:tr h="217942">
                <a:tc vMerge="1">
                  <a:txBody>
                    <a:bodyPr/>
                    <a:lstStyle/>
                    <a:p>
                      <a:pPr>
                        <a:lnSpc>
                          <a:spcPct val="107000"/>
                        </a:lnSpc>
                        <a:spcAft>
                          <a:spcPts val="80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487" marR="4851" marT="4851" marB="0" anchor="ctr"/>
                </a:tc>
                <a:tc>
                  <a:txBody>
                    <a:bodyPr/>
                    <a:lstStyle/>
                    <a:p>
                      <a:pPr algn="l"/>
                      <a:r>
                        <a:rPr lang="en-GB" sz="1200" b="0" dirty="0">
                          <a:effectLst/>
                          <a:latin typeface="Calibri" panose="020F0502020204030204" pitchFamily="34" charset="0"/>
                          <a:ea typeface="Calibri" panose="020F0502020204030204" pitchFamily="34" charset="0"/>
                          <a:cs typeface="Times New Roman" panose="02020603050405020304" pitchFamily="18" charset="0"/>
                        </a:rPr>
                        <a:t>Size of population expected to benefit</a:t>
                      </a:r>
                      <a:endParaRPr lang="en-GB" dirty="0"/>
                    </a:p>
                  </a:txBody>
                  <a:tcPr marL="27487" marR="4851" marT="4851" marB="0" anchor="ctr"/>
                </a:tc>
                <a:extLst>
                  <a:ext uri="{0D108BD9-81ED-4DB2-BD59-A6C34878D82A}">
                    <a16:rowId xmlns:a16="http://schemas.microsoft.com/office/drawing/2014/main" val="2378906755"/>
                  </a:ext>
                </a:extLst>
              </a:tr>
              <a:tr h="310093">
                <a:tc rowSpan="4">
                  <a:txBody>
                    <a:bodyPr/>
                    <a:lstStyle/>
                    <a:p>
                      <a:pPr algn="ctr">
                        <a:lnSpc>
                          <a:spcPct val="107000"/>
                        </a:lnSpc>
                        <a:spcAft>
                          <a:spcPts val="800"/>
                        </a:spcAft>
                      </a:pPr>
                      <a:r>
                        <a:rPr lang="en-GB" sz="12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Service Impact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487" marR="4851" marT="4851" marB="0" anchor="ctr"/>
                </a:tc>
                <a:tc>
                  <a:txBody>
                    <a:bodyPr/>
                    <a:lstStyle/>
                    <a:p>
                      <a:pPr>
                        <a:lnSpc>
                          <a:spcPct val="107000"/>
                        </a:lnSpc>
                        <a:spcAft>
                          <a:spcPts val="800"/>
                        </a:spcAft>
                      </a:pPr>
                      <a:r>
                        <a:rPr lang="en-GB" sz="12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Reduction in unplanned care – hospital and care home admissions, length of stay, ambulance conveyances and ED attendances </a:t>
                      </a:r>
                      <a:endParaRPr lang="en-GB"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7487" marR="4851" marT="4851" marB="0" anchor="ctr"/>
                </a:tc>
                <a:extLst>
                  <a:ext uri="{0D108BD9-81ED-4DB2-BD59-A6C34878D82A}">
                    <a16:rowId xmlns:a16="http://schemas.microsoft.com/office/drawing/2014/main" val="2507078022"/>
                  </a:ext>
                </a:extLst>
              </a:tr>
              <a:tr h="217942">
                <a:tc vMerge="1">
                  <a:txBody>
                    <a:bodyPr/>
                    <a:lstStyle/>
                    <a:p>
                      <a:endParaRPr lang="en-GB"/>
                    </a:p>
                  </a:txBody>
                  <a:tcPr/>
                </a:tc>
                <a:tc>
                  <a:txBody>
                    <a:bodyPr/>
                    <a:lstStyle/>
                    <a:p>
                      <a:pPr algn="l"/>
                      <a:r>
                        <a:rPr lang="en-GB" sz="12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Reduction in outpatient activity</a:t>
                      </a:r>
                      <a:endParaRPr lang="en-GB" dirty="0"/>
                    </a:p>
                  </a:txBody>
                  <a:tcPr marL="27487" marR="4851" marT="4851" marB="0" anchor="ctr"/>
                </a:tc>
                <a:extLst>
                  <a:ext uri="{0D108BD9-81ED-4DB2-BD59-A6C34878D82A}">
                    <a16:rowId xmlns:a16="http://schemas.microsoft.com/office/drawing/2014/main" val="70616215"/>
                  </a:ext>
                </a:extLst>
              </a:tr>
              <a:tr h="217942">
                <a:tc vMerge="1">
                  <a:txBody>
                    <a:bodyPr/>
                    <a:lstStyle/>
                    <a:p>
                      <a:endParaRPr lang="en-GB"/>
                    </a:p>
                  </a:txBody>
                  <a:tcPr/>
                </a:tc>
                <a:tc>
                  <a:txBody>
                    <a:bodyPr/>
                    <a:lstStyle/>
                    <a:p>
                      <a:pPr algn="l"/>
                      <a:r>
                        <a:rPr lang="en-GB" sz="1200" b="0" dirty="0">
                          <a:effectLst/>
                          <a:latin typeface="Calibri" panose="020F0502020204030204" pitchFamily="34" charset="0"/>
                          <a:ea typeface="Calibri" panose="020F0502020204030204" pitchFamily="34" charset="0"/>
                          <a:cs typeface="Times New Roman" panose="02020603050405020304" pitchFamily="18" charset="0"/>
                        </a:rPr>
                        <a:t>Improved access to Primary Care</a:t>
                      </a:r>
                      <a:endParaRPr lang="en-GB" dirty="0"/>
                    </a:p>
                  </a:txBody>
                  <a:tcPr marL="27487" marR="4851" marT="4851" marB="0" anchor="ctr"/>
                </a:tc>
                <a:extLst>
                  <a:ext uri="{0D108BD9-81ED-4DB2-BD59-A6C34878D82A}">
                    <a16:rowId xmlns:a16="http://schemas.microsoft.com/office/drawing/2014/main" val="2552596218"/>
                  </a:ext>
                </a:extLst>
              </a:tr>
              <a:tr h="217942">
                <a:tc vMerge="1">
                  <a:txBody>
                    <a:bodyPr/>
                    <a:lstStyle/>
                    <a:p>
                      <a:pPr>
                        <a:lnSpc>
                          <a:spcPct val="107000"/>
                        </a:lnSpc>
                        <a:spcAft>
                          <a:spcPts val="80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487" marR="4851" marT="4851" marB="0" anchor="ctr"/>
                </a:tc>
                <a:tc>
                  <a:txBody>
                    <a:bodyPr/>
                    <a:lstStyle/>
                    <a:p>
                      <a:pPr algn="l"/>
                      <a:r>
                        <a:rPr lang="en-GB" sz="1200" b="0" dirty="0">
                          <a:effectLst/>
                          <a:latin typeface="Calibri" panose="020F0502020204030204" pitchFamily="34" charset="0"/>
                          <a:ea typeface="Calibri" panose="020F0502020204030204" pitchFamily="34" charset="0"/>
                          <a:cs typeface="Times New Roman" panose="02020603050405020304" pitchFamily="18" charset="0"/>
                        </a:rPr>
                        <a:t>Size of the population expected to benefit</a:t>
                      </a:r>
                      <a:endParaRPr lang="en-GB" dirty="0"/>
                    </a:p>
                  </a:txBody>
                  <a:tcPr marL="27487" marR="4851" marT="4851" marB="0" anchor="ctr"/>
                </a:tc>
                <a:extLst>
                  <a:ext uri="{0D108BD9-81ED-4DB2-BD59-A6C34878D82A}">
                    <a16:rowId xmlns:a16="http://schemas.microsoft.com/office/drawing/2014/main" val="1677905783"/>
                  </a:ext>
                </a:extLst>
              </a:tr>
              <a:tr h="217942">
                <a:tc rowSpan="4">
                  <a:txBody>
                    <a:bodyPr/>
                    <a:lstStyle/>
                    <a:p>
                      <a:pPr marL="0" algn="ctr" defTabSz="914400" rtl="0" eaLnBrk="1" latinLnBrk="0" hangingPunct="1">
                        <a:lnSpc>
                          <a:spcPct val="107000"/>
                        </a:lnSpc>
                        <a:spcAft>
                          <a:spcPts val="800"/>
                        </a:spcAft>
                      </a:pPr>
                      <a:r>
                        <a:rPr lang="en-GB" sz="12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System Resource use</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Potential to reduce system health </a:t>
                      </a:r>
                      <a:r>
                        <a:rPr lang="en-GB" sz="12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and care resource use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487" marR="4851" marT="4851" marB="0" anchor="ctr"/>
                </a:tc>
                <a:extLst>
                  <a:ext uri="{0D108BD9-81ED-4DB2-BD59-A6C34878D82A}">
                    <a16:rowId xmlns:a16="http://schemas.microsoft.com/office/drawing/2014/main" val="951810096"/>
                  </a:ext>
                </a:extLst>
              </a:tr>
              <a:tr h="217942">
                <a:tc vMerge="1">
                  <a:txBody>
                    <a:bodyPr/>
                    <a:lstStyle/>
                    <a:p>
                      <a:endParaRPr lang="en-GB"/>
                    </a:p>
                  </a:txBody>
                  <a:tcPr/>
                </a:tc>
                <a:tc>
                  <a:txBody>
                    <a:bodyPr/>
                    <a:lstStyle/>
                    <a:p>
                      <a:pPr marL="0" algn="l" defTabSz="914400" rtl="0" eaLnBrk="1" latinLnBrk="0" hangingPunct="1"/>
                      <a:r>
                        <a:rPr lang="en-GB" sz="1200" b="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Expected return on investment</a:t>
                      </a:r>
                    </a:p>
                  </a:txBody>
                  <a:tcPr marL="27487" marR="4851" marT="4851" marB="0" anchor="ctr"/>
                </a:tc>
                <a:extLst>
                  <a:ext uri="{0D108BD9-81ED-4DB2-BD59-A6C34878D82A}">
                    <a16:rowId xmlns:a16="http://schemas.microsoft.com/office/drawing/2014/main" val="3051012871"/>
                  </a:ext>
                </a:extLst>
              </a:tr>
              <a:tr h="217942">
                <a:tc vMerge="1">
                  <a:txBody>
                    <a:bodyPr/>
                    <a:lstStyle/>
                    <a:p>
                      <a:pPr marL="53975" algn="ctr">
                        <a:lnSpc>
                          <a:spcPct val="107000"/>
                        </a:lnSpc>
                        <a:spcAft>
                          <a:spcPts val="80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r>
                        <a:rPr lang="en-GB" sz="1200" b="0" dirty="0">
                          <a:effectLst/>
                          <a:latin typeface="Calibri" panose="020F0502020204030204" pitchFamily="34" charset="0"/>
                          <a:ea typeface="Calibri" panose="020F0502020204030204" pitchFamily="34" charset="0"/>
                          <a:cs typeface="Times New Roman" panose="02020603050405020304" pitchFamily="18" charset="0"/>
                        </a:rPr>
                        <a:t>Expected timescales to benefits realisation</a:t>
                      </a:r>
                      <a:endParaRPr lang="en-GB" dirty="0"/>
                    </a:p>
                  </a:txBody>
                  <a:tcPr marL="27487" marR="4851" marT="4851" marB="0" anchor="ctr"/>
                </a:tc>
                <a:extLst>
                  <a:ext uri="{0D108BD9-81ED-4DB2-BD59-A6C34878D82A}">
                    <a16:rowId xmlns:a16="http://schemas.microsoft.com/office/drawing/2014/main" val="1687737337"/>
                  </a:ext>
                </a:extLst>
              </a:tr>
              <a:tr h="217942">
                <a:tc vMerge="1">
                  <a:txBody>
                    <a:bodyPr/>
                    <a:lstStyle/>
                    <a:p>
                      <a:pPr marL="53975" algn="ctr">
                        <a:lnSpc>
                          <a:spcPct val="107000"/>
                        </a:lnSpc>
                        <a:spcAft>
                          <a:spcPts val="80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200" b="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Potential to scale solution, across other geographies or other population cohorts</a:t>
                      </a:r>
                    </a:p>
                  </a:txBody>
                  <a:tcPr marL="27487" marR="4851" marT="4851" marB="0" anchor="ctr"/>
                </a:tc>
                <a:extLst>
                  <a:ext uri="{0D108BD9-81ED-4DB2-BD59-A6C34878D82A}">
                    <a16:rowId xmlns:a16="http://schemas.microsoft.com/office/drawing/2014/main" val="1822789836"/>
                  </a:ext>
                </a:extLst>
              </a:tr>
              <a:tr h="217942">
                <a:tc rowSpan="3">
                  <a:txBody>
                    <a:bodyPr/>
                    <a:lstStyle/>
                    <a:p>
                      <a:pPr marL="53975" algn="ctr">
                        <a:lnSpc>
                          <a:spcPct val="107000"/>
                        </a:lnSpc>
                        <a:spcAft>
                          <a:spcPts val="800"/>
                        </a:spcAft>
                      </a:pPr>
                      <a:r>
                        <a:rPr lang="en-GB" sz="1200" b="1" dirty="0">
                          <a:effectLst/>
                          <a:latin typeface="Calibri" panose="020F0502020204030204" pitchFamily="34" charset="0"/>
                          <a:ea typeface="Calibri" panose="020F0502020204030204" pitchFamily="34" charset="0"/>
                          <a:cs typeface="Times New Roman" panose="02020603050405020304" pitchFamily="18" charset="0"/>
                        </a:rPr>
                        <a:t>Addresses inequity and inequalities</a:t>
                      </a:r>
                    </a:p>
                  </a:txBody>
                  <a:tcPr marL="0" marR="0" marT="0" marB="0" anchor="ctr"/>
                </a:tc>
                <a:tc>
                  <a:txBody>
                    <a:bodyPr/>
                    <a:lstStyle/>
                    <a:p>
                      <a:pPr>
                        <a:lnSpc>
                          <a:spcPct val="107000"/>
                        </a:lnSpc>
                        <a:spcAft>
                          <a:spcPts val="80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Potential to reduce inequity of service provision and / or inequity of access based on population need</a:t>
                      </a:r>
                    </a:p>
                  </a:txBody>
                  <a:tcPr marL="27487" marR="4851" marT="4851" marB="0" anchor="ctr"/>
                </a:tc>
                <a:extLst>
                  <a:ext uri="{0D108BD9-81ED-4DB2-BD59-A6C34878D82A}">
                    <a16:rowId xmlns:a16="http://schemas.microsoft.com/office/drawing/2014/main" val="4130281072"/>
                  </a:ext>
                </a:extLst>
              </a:tr>
              <a:tr h="217942">
                <a:tc vMerge="1">
                  <a:txBody>
                    <a:bodyPr/>
                    <a:lstStyle/>
                    <a:p>
                      <a:pPr marL="53975" algn="ctr">
                        <a:lnSpc>
                          <a:spcPct val="107000"/>
                        </a:lnSpc>
                        <a:spcAft>
                          <a:spcPts val="800"/>
                        </a:spcAft>
                      </a:pP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800"/>
                        </a:spcAft>
                      </a:pPr>
                      <a:r>
                        <a:rPr lang="en-GB" sz="1200" b="0" dirty="0">
                          <a:effectLst/>
                          <a:latin typeface="Calibri" panose="020F0502020204030204" pitchFamily="34" charset="0"/>
                          <a:ea typeface="Calibri" panose="020F0502020204030204" pitchFamily="34" charset="0"/>
                          <a:cs typeface="Times New Roman" panose="02020603050405020304" pitchFamily="18" charset="0"/>
                        </a:rPr>
                        <a:t>Potential to reduce health inequalities for target population</a:t>
                      </a:r>
                    </a:p>
                  </a:txBody>
                  <a:tcPr marL="27487" marR="4851" marT="4851" marB="0" anchor="ctr"/>
                </a:tc>
                <a:extLst>
                  <a:ext uri="{0D108BD9-81ED-4DB2-BD59-A6C34878D82A}">
                    <a16:rowId xmlns:a16="http://schemas.microsoft.com/office/drawing/2014/main" val="45383673"/>
                  </a:ext>
                </a:extLst>
              </a:tr>
              <a:tr h="217942">
                <a:tc vMerge="1">
                  <a:txBody>
                    <a:bodyPr/>
                    <a:lstStyle/>
                    <a:p>
                      <a:pPr marL="53975" algn="ctr">
                        <a:lnSpc>
                          <a:spcPct val="107000"/>
                        </a:lnSpc>
                        <a:spcAft>
                          <a:spcPts val="800"/>
                        </a:spcAft>
                      </a:pP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l"/>
                      <a:r>
                        <a:rPr lang="en-GB" sz="1200" b="0" dirty="0">
                          <a:effectLst/>
                          <a:latin typeface="Calibri" panose="020F0502020204030204" pitchFamily="34" charset="0"/>
                          <a:ea typeface="Calibri" panose="020F0502020204030204" pitchFamily="34" charset="0"/>
                          <a:cs typeface="Times New Roman" panose="02020603050405020304" pitchFamily="18" charset="0"/>
                        </a:rPr>
                        <a:t>Size of the population expected to benefit</a:t>
                      </a:r>
                      <a:endParaRPr lang="en-GB" dirty="0"/>
                    </a:p>
                  </a:txBody>
                  <a:tcPr marL="27487" marR="4851" marT="4851" marB="0" anchor="ctr"/>
                </a:tc>
                <a:extLst>
                  <a:ext uri="{0D108BD9-81ED-4DB2-BD59-A6C34878D82A}">
                    <a16:rowId xmlns:a16="http://schemas.microsoft.com/office/drawing/2014/main" val="1720302907"/>
                  </a:ext>
                </a:extLst>
              </a:tr>
              <a:tr h="217942">
                <a:tc gridSpan="2">
                  <a:txBody>
                    <a:bodyPr/>
                    <a:lstStyle/>
                    <a:p>
                      <a:pPr marL="53975" algn="ctr">
                        <a:lnSpc>
                          <a:spcPct val="107000"/>
                        </a:lnSpc>
                        <a:spcAft>
                          <a:spcPts val="800"/>
                        </a:spcAft>
                      </a:pPr>
                      <a:r>
                        <a:rPr lang="en-GB" sz="1200" b="1" dirty="0">
                          <a:solidFill>
                            <a:schemeClr val="bg1">
                              <a:lumMod val="95000"/>
                            </a:schemeClr>
                          </a:solidFill>
                          <a:effectLst/>
                          <a:latin typeface="Calibri" panose="020F0502020204030204" pitchFamily="34" charset="0"/>
                          <a:ea typeface="Calibri" panose="020F0502020204030204" pitchFamily="34" charset="0"/>
                          <a:cs typeface="Times New Roman" panose="02020603050405020304" pitchFamily="18" charset="0"/>
                        </a:rPr>
                        <a:t>Ease of Implementation</a:t>
                      </a:r>
                    </a:p>
                  </a:txBody>
                  <a:tcPr marL="0" marR="0" marT="0" marB="0" anchor="ctr">
                    <a:solidFill>
                      <a:schemeClr val="accent6">
                        <a:lumMod val="75000"/>
                      </a:schemeClr>
                    </a:solidFill>
                  </a:tcPr>
                </a:tc>
                <a:tc hMerge="1">
                  <a:txBody>
                    <a:bodyPr/>
                    <a:lstStyle/>
                    <a:p>
                      <a:endParaRPr lang="en-GB"/>
                    </a:p>
                  </a:txBody>
                  <a:tcPr/>
                </a:tc>
                <a:extLst>
                  <a:ext uri="{0D108BD9-81ED-4DB2-BD59-A6C34878D82A}">
                    <a16:rowId xmlns:a16="http://schemas.microsoft.com/office/drawing/2014/main" val="1073710786"/>
                  </a:ext>
                </a:extLst>
              </a:tr>
              <a:tr h="292599">
                <a:tc rowSpan="8">
                  <a:txBody>
                    <a:bodyPr/>
                    <a:lstStyle/>
                    <a:p>
                      <a:pPr marL="53975" algn="ctr" defTabSz="914400" rtl="0" eaLnBrk="1" latinLnBrk="0" hangingPunct="1">
                        <a:lnSpc>
                          <a:spcPct val="107000"/>
                        </a:lnSpc>
                        <a:spcAft>
                          <a:spcPts val="800"/>
                        </a:spcAft>
                      </a:pPr>
                      <a:r>
                        <a:rPr lang="en-GB" sz="1200" b="1"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Scalability</a:t>
                      </a:r>
                    </a:p>
                  </a:txBody>
                  <a:tcPr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2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Stakeholder commitment for implementation (Professionals and partners inc. VCSE)</a:t>
                      </a:r>
                    </a:p>
                  </a:txBody>
                  <a:tcPr marL="47883" marR="8450" marT="8450" marB="0" anchor="ctr"/>
                </a:tc>
                <a:extLst>
                  <a:ext uri="{0D108BD9-81ED-4DB2-BD59-A6C34878D82A}">
                    <a16:rowId xmlns:a16="http://schemas.microsoft.com/office/drawing/2014/main" val="2379107536"/>
                  </a:ext>
                </a:extLst>
              </a:tr>
              <a:tr h="292599">
                <a:tc vMerge="1">
                  <a:txBody>
                    <a:bodyPr/>
                    <a:lstStyle/>
                    <a:p>
                      <a:endParaRPr lang="en-GB"/>
                    </a:p>
                  </a:txBody>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Calibri" panose="020F0502020204030204" pitchFamily="34" charset="0"/>
                          <a:cs typeface="Times New Roman" panose="02020603050405020304" pitchFamily="18" charset="0"/>
                        </a:rPr>
                        <a:t>Cross neighbourhood support</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47883" marR="8450" marT="8450" marB="0" anchor="ctr"/>
                </a:tc>
                <a:extLst>
                  <a:ext uri="{0D108BD9-81ED-4DB2-BD59-A6C34878D82A}">
                    <a16:rowId xmlns:a16="http://schemas.microsoft.com/office/drawing/2014/main" val="1034756072"/>
                  </a:ext>
                </a:extLst>
              </a:tr>
              <a:tr h="292599">
                <a:tc vMerge="1">
                  <a:txBody>
                    <a:bodyPr/>
                    <a:lstStyle/>
                    <a:p>
                      <a:endParaRPr lang="en-GB"/>
                    </a:p>
                  </a:txBody>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Calibri" panose="020F0502020204030204" pitchFamily="34" charset="0"/>
                          <a:cs typeface="Times New Roman" panose="02020603050405020304" pitchFamily="18" charset="0"/>
                        </a:rPr>
                        <a:t>Confidence re. system sustainability – (sustainability intentions)</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47883" marR="8450" marT="8450" marB="0" anchor="ctr"/>
                </a:tc>
                <a:extLst>
                  <a:ext uri="{0D108BD9-81ED-4DB2-BD59-A6C34878D82A}">
                    <a16:rowId xmlns:a16="http://schemas.microsoft.com/office/drawing/2014/main" val="3241114457"/>
                  </a:ext>
                </a:extLst>
              </a:tr>
              <a:tr h="292599">
                <a:tc vMerge="1">
                  <a:txBody>
                    <a:bodyPr/>
                    <a:lstStyle/>
                    <a:p>
                      <a:endParaRPr lang="en-GB"/>
                    </a:p>
                  </a:txBody>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200" kern="12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Community and lived experience user inclusion in co-design and co-production of proposal</a:t>
                      </a:r>
                      <a:endParaRPr lang="en-GB"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7883" marR="8450" marT="8450" marB="0" anchor="ctr"/>
                </a:tc>
                <a:extLst>
                  <a:ext uri="{0D108BD9-81ED-4DB2-BD59-A6C34878D82A}">
                    <a16:rowId xmlns:a16="http://schemas.microsoft.com/office/drawing/2014/main" val="3240886842"/>
                  </a:ext>
                </a:extLst>
              </a:tr>
              <a:tr h="292599">
                <a:tc vMerge="1">
                  <a:txBody>
                    <a:bodyPr/>
                    <a:lstStyle/>
                    <a:p>
                      <a:endParaRPr lang="en-GB" dirty="0"/>
                    </a:p>
                  </a:txBody>
                  <a:tcPr/>
                </a:tc>
                <a:tc>
                  <a:txBody>
                    <a:bodyPr/>
                    <a:lstStyle/>
                    <a:p>
                      <a:pPr algn="l" fontAlgn="ctr"/>
                      <a:r>
                        <a:rPr lang="en-GB" sz="1200" b="0" i="0" u="none" strike="noStrike" dirty="0">
                          <a:solidFill>
                            <a:srgbClr val="000000"/>
                          </a:solidFill>
                          <a:effectLst/>
                          <a:latin typeface="Calibri"/>
                        </a:rPr>
                        <a:t>Market availability of resources to implement proposal</a:t>
                      </a:r>
                    </a:p>
                  </a:txBody>
                  <a:tcPr marL="47883" marR="8450" marT="8450" marB="0" anchor="ctr"/>
                </a:tc>
                <a:extLst>
                  <a:ext uri="{0D108BD9-81ED-4DB2-BD59-A6C34878D82A}">
                    <a16:rowId xmlns:a16="http://schemas.microsoft.com/office/drawing/2014/main" val="3503458309"/>
                  </a:ext>
                </a:extLst>
              </a:tr>
              <a:tr h="292599">
                <a:tc vMerge="1">
                  <a:txBody>
                    <a:bodyPr/>
                    <a:lstStyle/>
                    <a:p>
                      <a:endParaRPr lang="en-GB" dirty="0"/>
                    </a:p>
                  </a:txBody>
                  <a:tcPr/>
                </a:tc>
                <a:tc>
                  <a:txBody>
                    <a:bodyPr/>
                    <a:lstStyle/>
                    <a:p>
                      <a:pPr algn="l" fontAlgn="ctr"/>
                      <a:r>
                        <a:rPr lang="en-GB" sz="1200" b="0" i="0" u="none" strike="noStrike" dirty="0">
                          <a:solidFill>
                            <a:srgbClr val="000000"/>
                          </a:solidFill>
                          <a:effectLst/>
                          <a:latin typeface="Calibri"/>
                        </a:rPr>
                        <a:t>Strength of evidence base</a:t>
                      </a:r>
                      <a:r>
                        <a:rPr lang="en-GB" sz="1200" b="0" i="0" u="none" strike="noStrike" baseline="0" dirty="0">
                          <a:solidFill>
                            <a:srgbClr val="000000"/>
                          </a:solidFill>
                          <a:effectLst/>
                          <a:latin typeface="Calibri"/>
                        </a:rPr>
                        <a:t> </a:t>
                      </a:r>
                      <a:r>
                        <a:rPr lang="en-GB" sz="1200" b="0" i="0" u="none" strike="noStrike" dirty="0">
                          <a:solidFill>
                            <a:srgbClr val="000000"/>
                          </a:solidFill>
                          <a:effectLst/>
                          <a:latin typeface="Calibri"/>
                        </a:rPr>
                        <a:t>and / or existing framework availability </a:t>
                      </a:r>
                    </a:p>
                  </a:txBody>
                  <a:tcPr marL="47883" marR="8450" marT="8450" marB="0" anchor="ctr"/>
                </a:tc>
                <a:extLst>
                  <a:ext uri="{0D108BD9-81ED-4DB2-BD59-A6C34878D82A}">
                    <a16:rowId xmlns:a16="http://schemas.microsoft.com/office/drawing/2014/main" val="3699515972"/>
                  </a:ext>
                </a:extLst>
              </a:tr>
              <a:tr h="365417">
                <a:tc vMerge="1">
                  <a:txBody>
                    <a:bodyPr/>
                    <a:lstStyle/>
                    <a:p>
                      <a:endParaRPr lang="en-GB" dirty="0"/>
                    </a:p>
                  </a:txBody>
                  <a:tcPr/>
                </a:tc>
                <a:tc>
                  <a:txBody>
                    <a:bodyPr/>
                    <a:lstStyle/>
                    <a:p>
                      <a:pPr algn="l" fontAlgn="ctr"/>
                      <a:r>
                        <a:rPr lang="en-GB" sz="1200" b="0" i="0" u="none" strike="noStrike" dirty="0">
                          <a:solidFill>
                            <a:srgbClr val="000000"/>
                          </a:solidFill>
                          <a:effectLst/>
                          <a:latin typeface="Calibri"/>
                        </a:rPr>
                        <a:t>Service</a:t>
                      </a:r>
                      <a:r>
                        <a:rPr lang="en-GB" sz="1200" b="0" i="0" u="none" strike="noStrike" baseline="0" dirty="0">
                          <a:solidFill>
                            <a:srgbClr val="000000"/>
                          </a:solidFill>
                          <a:effectLst/>
                          <a:latin typeface="Calibri"/>
                        </a:rPr>
                        <a:t> delivery challenges – Impacts viability of other services, workforce implications, impact on direct care and / or delivery of other programmes</a:t>
                      </a:r>
                    </a:p>
                  </a:txBody>
                  <a:tcPr marL="47883" marR="8450" marT="8450" marB="0" anchor="ctr"/>
                </a:tc>
                <a:extLst>
                  <a:ext uri="{0D108BD9-81ED-4DB2-BD59-A6C34878D82A}">
                    <a16:rowId xmlns:a16="http://schemas.microsoft.com/office/drawing/2014/main" val="544756518"/>
                  </a:ext>
                </a:extLst>
              </a:tr>
              <a:tr h="292599">
                <a:tc vMerge="1">
                  <a:txBody>
                    <a:bodyPr/>
                    <a:lstStyle/>
                    <a:p>
                      <a:endParaRPr lang="en-GB" dirty="0"/>
                    </a:p>
                  </a:txBody>
                  <a:tcPr/>
                </a:tc>
                <a:tc>
                  <a:txBody>
                    <a:bodyPr/>
                    <a:lstStyle/>
                    <a:p>
                      <a:pPr algn="l" fontAlgn="ctr"/>
                      <a:r>
                        <a:rPr lang="en-GB" sz="1200" b="0" i="0" u="none" strike="noStrike" dirty="0">
                          <a:solidFill>
                            <a:srgbClr val="000000"/>
                          </a:solidFill>
                          <a:effectLst/>
                          <a:latin typeface="Calibri"/>
                        </a:rPr>
                        <a:t>Data and insight availability</a:t>
                      </a:r>
                    </a:p>
                  </a:txBody>
                  <a:tcPr marL="47883" marR="8450" marT="8450" marB="0" anchor="ctr"/>
                </a:tc>
                <a:extLst>
                  <a:ext uri="{0D108BD9-81ED-4DB2-BD59-A6C34878D82A}">
                    <a16:rowId xmlns:a16="http://schemas.microsoft.com/office/drawing/2014/main" val="403869633"/>
                  </a:ext>
                </a:extLst>
              </a:tr>
            </a:tbl>
          </a:graphicData>
        </a:graphic>
      </p:graphicFrame>
    </p:spTree>
    <p:extLst>
      <p:ext uri="{BB962C8B-B14F-4D97-AF65-F5344CB8AC3E}">
        <p14:creationId xmlns:p14="http://schemas.microsoft.com/office/powerpoint/2010/main" val="23769565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755</TotalTime>
  <Words>1031</Words>
  <Application>Microsoft Office PowerPoint</Application>
  <PresentationFormat>Widescreen</PresentationFormat>
  <Paragraphs>131</Paragraphs>
  <Slides>10</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Aptos</vt:lpstr>
      <vt:lpstr>Aptos Display</vt:lpstr>
      <vt:lpstr>Arial</vt:lpstr>
      <vt:lpstr>Calibri</vt:lpstr>
      <vt:lpstr>Quicksand</vt:lpstr>
      <vt:lpstr>Office Theme</vt:lpstr>
      <vt:lpstr>2_Office Theme</vt:lpstr>
      <vt:lpstr>PowerPoint Presentation</vt:lpstr>
      <vt:lpstr>PowerPoint Presentation</vt:lpstr>
      <vt:lpstr>How to apply and prioritisation</vt:lpstr>
      <vt:lpstr>PowerPoint Presentation</vt:lpstr>
      <vt:lpstr>Timeline</vt:lpstr>
      <vt:lpstr>Funding request process</vt:lpstr>
      <vt:lpstr>Support for application is available from the programme team for:</vt:lpstr>
      <vt:lpstr>Assessment Criteria</vt:lpstr>
      <vt:lpstr>PowerPoint Presentation</vt:lpstr>
      <vt:lpstr>The programme has a range of key measures, whilst funded programmes should support the outcomes of these it is not expected that programmes would directly link to all of the key measures.   Programme Key Measures are:   </vt:lpstr>
    </vt:vector>
  </TitlesOfParts>
  <Company>Dorset HealthCare University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SMITH, Andrew (DORSET HEALTHCARE UNIVERSITY NHS FOUNDATION TRUST)</dc:creator>
  <cp:lastModifiedBy>MELIS, Noemi (DORSET HEALTHCARE UNIVERSITY NHS FOUNDATION TRUST)</cp:lastModifiedBy>
  <cp:revision>9</cp:revision>
  <dcterms:created xsi:type="dcterms:W3CDTF">2026-02-02T16:22:32Z</dcterms:created>
  <dcterms:modified xsi:type="dcterms:W3CDTF">2026-05-22T09:35:57Z</dcterms:modified>
</cp:coreProperties>
</file>